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4" r:id="rId2"/>
    <p:sldMasterId id="2147484148" r:id="rId3"/>
  </p:sldMasterIdLst>
  <p:notesMasterIdLst>
    <p:notesMasterId r:id="rId18"/>
  </p:notesMasterIdLst>
  <p:sldIdLst>
    <p:sldId id="298" r:id="rId4"/>
    <p:sldId id="285" r:id="rId5"/>
    <p:sldId id="300" r:id="rId6"/>
    <p:sldId id="286" r:id="rId7"/>
    <p:sldId id="277" r:id="rId8"/>
    <p:sldId id="301" r:id="rId9"/>
    <p:sldId id="305" r:id="rId10"/>
    <p:sldId id="290" r:id="rId11"/>
    <p:sldId id="280" r:id="rId12"/>
    <p:sldId id="270" r:id="rId13"/>
    <p:sldId id="302" r:id="rId14"/>
    <p:sldId id="303" r:id="rId15"/>
    <p:sldId id="297" r:id="rId16"/>
    <p:sldId id="304" r:id="rId17"/>
  </p:sldIdLst>
  <p:sldSz cx="9144000" cy="6858000" type="screen4x3"/>
  <p:notesSz cx="6858000" cy="9144000"/>
  <p:custDataLst>
    <p:tags r:id="rId1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000FF"/>
    <a:srgbClr val="66FF33"/>
    <a:srgbClr val="FF7C80"/>
    <a:srgbClr val="99FFCC"/>
    <a:srgbClr val="D60093"/>
    <a:srgbClr val="FF0000"/>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896" autoAdjust="0"/>
    <p:restoredTop sz="94660"/>
  </p:normalViewPr>
  <p:slideViewPr>
    <p:cSldViewPr>
      <p:cViewPr>
        <p:scale>
          <a:sx n="66" d="100"/>
          <a:sy n="66" d="100"/>
        </p:scale>
        <p:origin x="-60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2D33AED-ABD0-4616-B382-15E4E987D9FF}" type="datetimeFigureOut">
              <a:rPr lang="en-US"/>
              <a:pPr>
                <a:defRPr/>
              </a:pPr>
              <a:t>9/10/2018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E4CCD25-D79A-4A3C-AB08-4B7A9309CB7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p:spPr>
      </p:sp>
      <p:sp>
        <p:nvSpPr>
          <p:cNvPr id="23555" name="Rectangle 3"/>
          <p:cNvSpPr>
            <a:spLocks noGrp="1"/>
          </p:cNvSpPr>
          <p:nvPr>
            <p:ph type="body" idx="1"/>
          </p:nvPr>
        </p:nvSpPr>
        <p:spPr bwMode="auto">
          <a:noFill/>
        </p:spPr>
        <p:txBody>
          <a:bodyPr wrap="square" numCol="1" anchor="t" anchorCtr="0" compatLnSpc="1">
            <a:prstTxWarp prst="textNoShape">
              <a:avLst/>
            </a:prstTxWarp>
          </a:bodyPr>
          <a:lstStyle/>
          <a:p>
            <a:endParaRPr lang="vi-VN"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p:spPr>
      </p:sp>
      <p:sp>
        <p:nvSpPr>
          <p:cNvPr id="24579" name="Rectangle 3"/>
          <p:cNvSpPr>
            <a:spLocks noGrp="1"/>
          </p:cNvSpPr>
          <p:nvPr>
            <p:ph type="body" idx="1"/>
          </p:nvPr>
        </p:nvSpPr>
        <p:spPr bwMode="auto">
          <a:noFill/>
        </p:spPr>
        <p:txBody>
          <a:bodyPr wrap="square" numCol="1" anchor="t" anchorCtr="0" compatLnSpc="1">
            <a:prstTxWarp prst="textNoShape">
              <a:avLst/>
            </a:prstTxWarp>
          </a:bodyPr>
          <a:lstStyle/>
          <a:p>
            <a:endParaRPr lang="vi-VN"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endParaRPr lang="vi-VN"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p:spPr>
      </p:sp>
      <p:sp>
        <p:nvSpPr>
          <p:cNvPr id="26627" name="Rectangle 3"/>
          <p:cNvSpPr>
            <a:spLocks noGrp="1"/>
          </p:cNvSpPr>
          <p:nvPr>
            <p:ph type="body" idx="1"/>
          </p:nvPr>
        </p:nvSpPr>
        <p:spPr bwMode="auto">
          <a:noFill/>
        </p:spPr>
        <p:txBody>
          <a:bodyPr wrap="square" numCol="1" anchor="t" anchorCtr="0" compatLnSpc="1">
            <a:prstTxWarp prst="textNoShape">
              <a:avLst/>
            </a:prstTxWarp>
          </a:bodyPr>
          <a:lstStyle/>
          <a:p>
            <a:endParaRPr lang="vi-VN"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wrap="square" numCol="1" anchor="t" anchorCtr="0" compatLnSpc="1">
            <a:prstTxWarp prst="textNoShape">
              <a:avLst/>
            </a:prstTxWarp>
          </a:bodyPr>
          <a:lstStyle/>
          <a:p>
            <a:endParaRPr lang="vi-VN"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p:spPr>
      </p:sp>
      <p:sp>
        <p:nvSpPr>
          <p:cNvPr id="28675" name="Rectangle 3"/>
          <p:cNvSpPr>
            <a:spLocks noGrp="1"/>
          </p:cNvSpPr>
          <p:nvPr>
            <p:ph type="body" idx="1"/>
          </p:nvPr>
        </p:nvSpPr>
        <p:spPr bwMode="auto">
          <a:noFill/>
        </p:spPr>
        <p:txBody>
          <a:bodyPr wrap="square" numCol="1" anchor="t" anchorCtr="0" compatLnSpc="1">
            <a:prstTxWarp prst="textNoShape">
              <a:avLst/>
            </a:prstTxWarp>
          </a:bodyPr>
          <a:lstStyle/>
          <a:p>
            <a:endParaRPr lang="vi-VN"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p:spPr>
      </p:sp>
      <p:sp>
        <p:nvSpPr>
          <p:cNvPr id="29699" name="Rectangle 3"/>
          <p:cNvSpPr>
            <a:spLocks noGrp="1"/>
          </p:cNvSpPr>
          <p:nvPr>
            <p:ph type="body" idx="1"/>
          </p:nvPr>
        </p:nvSpPr>
        <p:spPr bwMode="auto">
          <a:noFill/>
        </p:spPr>
        <p:txBody>
          <a:bodyPr wrap="square" numCol="1" anchor="t" anchorCtr="0" compatLnSpc="1">
            <a:prstTxWarp prst="textNoShape">
              <a:avLst/>
            </a:prstTxWarp>
          </a:bodyPr>
          <a:lstStyle/>
          <a:p>
            <a:endParaRPr lang="vi-VN"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p:spPr>
      </p:sp>
      <p:sp>
        <p:nvSpPr>
          <p:cNvPr id="30723" name="Rectangle 3"/>
          <p:cNvSpPr>
            <a:spLocks noGrp="1"/>
          </p:cNvSpPr>
          <p:nvPr>
            <p:ph type="body" idx="1"/>
          </p:nvPr>
        </p:nvSpPr>
        <p:spPr bwMode="auto">
          <a:noFill/>
        </p:spPr>
        <p:txBody>
          <a:bodyPr wrap="square" numCol="1" anchor="t" anchorCtr="0" compatLnSpc="1">
            <a:prstTxWarp prst="textNoShape">
              <a:avLst/>
            </a:prstTxWarp>
          </a:bodyPr>
          <a:lstStyle/>
          <a:p>
            <a:endParaRPr lang="vi-VN"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7A4C335-2E39-4BF9-8397-89BD927CC37E}" type="datetimeFigureOut">
              <a:rPr lang="en-US"/>
              <a:pPr>
                <a:defRPr/>
              </a:pPr>
              <a:t>9/10/2018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7C4EDB-E833-4C97-8740-19B7F846337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278A57-BA49-4443-B762-BD89B53CB35F}" type="datetimeFigureOut">
              <a:rPr lang="en-US"/>
              <a:pPr>
                <a:defRPr/>
              </a:pPr>
              <a:t>9/10/2018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C321CB-9F84-4706-B05D-DE7E16355CD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D2AB2F-CE44-4560-A323-F260E00DAA70}" type="datetimeFigureOut">
              <a:rPr lang="en-US"/>
              <a:pPr>
                <a:defRPr/>
              </a:pPr>
              <a:t>9/10/2018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C2AA16-BF5C-493D-80B1-C335335A50E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D240523-772F-4100-B1B2-113985FF3A53}" type="datetimeFigureOut">
              <a:rPr lang="en-US"/>
              <a:pPr>
                <a:defRPr/>
              </a:pPr>
              <a:t>9/10/2018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F8607F4-B929-4A03-87C1-EE193A89D34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258ABED-420D-4E53-BBD1-A2375F572C7F}" type="datetimeFigureOut">
              <a:rPr lang="en-US"/>
              <a:pPr>
                <a:defRPr/>
              </a:pPr>
              <a:t>9/10/2018</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0B9B0BD-A60A-4DD5-89C2-41AAC524B8E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DEE3641B-237E-4D6D-BBC0-8E8BA7347A45}" type="datetimeFigureOut">
              <a:rPr lang="en-US"/>
              <a:pPr>
                <a:defRPr/>
              </a:pPr>
              <a:t>9/10/2018</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E507D529-330E-428D-952C-0504D59C658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66EF24D-8B7D-430E-9AA1-4AD1592AF582}" type="datetimeFigureOut">
              <a:rPr lang="en-US"/>
              <a:pPr>
                <a:defRPr/>
              </a:pPr>
              <a:t>9/10/2018</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7BA046E2-2ABC-4AE5-B9EC-42EB9E83912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C1276B8-1712-4149-ABF2-53DE77CF0B49}" type="datetimeFigureOut">
              <a:rPr lang="en-US"/>
              <a:pPr>
                <a:defRPr/>
              </a:pPr>
              <a:t>9/10/2018</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B9B26891-BA81-48AD-B5D5-B40B584F40A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6A071C4-07E0-4BE0-B737-3C49D250D024}" type="datetimeFigureOut">
              <a:rPr lang="en-US"/>
              <a:pPr>
                <a:defRPr/>
              </a:pPr>
              <a:t>9/10/2018</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698E68B-B5A4-469C-91DA-6FCDC3AD37E0}"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905439F-88D6-4445-ABE5-5E339B146609}" type="datetimeFigureOut">
              <a:rPr lang="en-US"/>
              <a:pPr>
                <a:defRPr/>
              </a:pPr>
              <a:t>9/10/2018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76367A6-F551-4CDF-8D4E-19A6F4B7D52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CCCBFDF-7322-4F03-BE8B-948AC87E4F4F}" type="datetimeFigureOut">
              <a:rPr lang="en-US"/>
              <a:pPr>
                <a:defRPr/>
              </a:pPr>
              <a:t>9/10/2018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FB082D1-5AD0-4E18-86CB-D558005891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179889-D35A-47E4-89FD-747961C45E04}" type="datetimeFigureOut">
              <a:rPr lang="en-US"/>
              <a:pPr>
                <a:defRPr/>
              </a:pPr>
              <a:t>9/10/2018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295D71-6B42-4976-BB84-AF5A2C6119C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22FB37E3-AF1E-4AE3-8F30-784CE1208D0C}" type="datetimeFigureOut">
              <a:rPr lang="en-US"/>
              <a:pPr>
                <a:defRPr/>
              </a:pPr>
              <a:t>9/10/2018</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5570BD1B-AF57-47D0-B333-2B4197E5070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2B54F96-A459-4A24-978E-3FDB389BFA49}" type="datetimeFigureOut">
              <a:rPr lang="en-US"/>
              <a:pPr>
                <a:defRPr/>
              </a:pPr>
              <a:t>9/10/2018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5E6F43E-5D1B-41FF-B471-3A096744708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7466CF50-B592-4AD5-80D1-3818A49FB7A0}" type="datetimeFigureOut">
              <a:rPr lang="en-US"/>
              <a:pPr>
                <a:defRPr/>
              </a:pPr>
              <a:t>9/10/2018</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1F51138C-AA8F-4D78-AE5D-49482EF7487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6D4D97F-C60D-4894-BF4D-53C1CE34EC1A}" type="datetimeFigureOut">
              <a:rPr lang="en-US"/>
              <a:pPr>
                <a:defRPr/>
              </a:pPr>
              <a:t>9/10/2018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438B4F4-8125-42B8-A81A-771D605092BE}"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659E20E7-4A96-4047-A2D2-43709127843D}" type="datetimeFigureOut">
              <a:rPr lang="en-US"/>
              <a:pPr>
                <a:defRPr/>
              </a:pPr>
              <a:t>9/10/2018</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9CD58BA2-7692-4FC5-A591-4E99F7C987BC}"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C2DC49A-A30F-4BA9-8B68-54C044DB7A56}" type="datetimeFigureOut">
              <a:rPr lang="en-US"/>
              <a:pPr>
                <a:defRPr/>
              </a:pPr>
              <a:t>9/10/2018</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DBEFF8C3-B334-4759-9AFD-656FEDDDD623}"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D3885CE-CC6D-4D76-B355-FE1E1A76258D}" type="datetimeFigureOut">
              <a:rPr lang="en-US"/>
              <a:pPr>
                <a:defRPr/>
              </a:pPr>
              <a:t>9/10/2018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DA646444-C175-42A8-A7D1-AEC9D610A8D9}"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D2EF00A4-EA72-4668-853F-A3CE1968F9B6}" type="datetimeFigureOut">
              <a:rPr lang="en-US"/>
              <a:pPr>
                <a:defRPr/>
              </a:pPr>
              <a:t>9/10/2018</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E0C6C51C-F1C1-46AC-A73E-84FB3E249D5F}"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7D46CEDC-EB36-46DA-8374-7FD004A3E581}" type="datetimeFigureOut">
              <a:rPr lang="en-US"/>
              <a:pPr>
                <a:defRPr/>
              </a:pPr>
              <a:t>9/10/2018</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9C049E8B-55BC-45D4-9B30-9D9416688ABC}"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F61C41A-B0B0-4052-B02D-2A54640E4777}" type="datetimeFigureOut">
              <a:rPr lang="en-US"/>
              <a:pPr>
                <a:defRPr/>
              </a:pPr>
              <a:t>9/10/2018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33BC164-B651-439F-A56B-CE56BCF577B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EA2A487-CA16-47AC-AE40-9CFDCD79727F}" type="datetimeFigureOut">
              <a:rPr lang="en-US"/>
              <a:pPr>
                <a:defRPr/>
              </a:pPr>
              <a:t>9/10/2018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DD3F58-71E7-44BF-9C18-CFEADCF1525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FAF9B42-8F63-4D4C-BEDC-0ACCA51026BB}" type="datetimeFigureOut">
              <a:rPr lang="en-US"/>
              <a:pPr>
                <a:defRPr/>
              </a:pPr>
              <a:t>9/10/2018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2E15B64-C087-4CB0-B6FF-F2771B05480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13"/>
          <p:cNvSpPr>
            <a:spLocks noGrp="1"/>
          </p:cNvSpPr>
          <p:nvPr>
            <p:ph type="dt" sz="half" idx="10"/>
          </p:nvPr>
        </p:nvSpPr>
        <p:spPr/>
        <p:txBody>
          <a:bodyPr/>
          <a:lstStyle>
            <a:lvl1pPr>
              <a:defRPr/>
            </a:lvl1pPr>
          </a:lstStyle>
          <a:p>
            <a:pPr>
              <a:defRPr/>
            </a:pPr>
            <a:fld id="{A8CE50F5-94E6-48CD-B2EE-2BB42D5DFCE5}" type="datetimeFigureOut">
              <a:rPr lang="en-US"/>
              <a:pPr>
                <a:defRPr/>
              </a:pPr>
              <a:t>9/10/2018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402E2D8-C6D7-4C0E-BCFE-6006F2097593}"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E89054E-B051-46AD-ACBE-E506F7D42B46}" type="datetimeFigureOut">
              <a:rPr lang="en-US"/>
              <a:pPr>
                <a:defRPr/>
              </a:pPr>
              <a:t>9/10/2018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204E7B-6D81-4698-BDB7-3D2FEB46BEC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49E6FBD-EEB2-423A-8A01-2EB2B4B36BAB}" type="datetimeFigureOut">
              <a:rPr lang="en-US"/>
              <a:pPr>
                <a:defRPr/>
              </a:pPr>
              <a:t>9/10/2018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F5B4A09-6444-435E-A6C0-918EE92A69F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2534764-80A9-4F2E-AADA-BED7F23F0914}" type="datetimeFigureOut">
              <a:rPr lang="en-US"/>
              <a:pPr>
                <a:defRPr/>
              </a:pPr>
              <a:t>9/10/2018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A5084C8-BAA2-46AF-B97A-DD4561CC8DD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BE626-377B-4310-AB78-CA9D6090C9B2}" type="datetimeFigureOut">
              <a:rPr lang="en-US"/>
              <a:pPr>
                <a:defRPr/>
              </a:pPr>
              <a:t>9/10/2018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671D03D-C131-4FDC-A3F3-0372A116162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A05EA1-6760-4413-90EA-7FBF6B4703C5}" type="datetimeFigureOut">
              <a:rPr lang="en-US"/>
              <a:pPr>
                <a:defRPr/>
              </a:pPr>
              <a:t>9/10/2018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70A254-9A7C-48C9-84CC-89F0C9FF8FE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22F8F6-58E4-4B90-9305-B6445615224D}" type="datetimeFigureOut">
              <a:rPr lang="en-US"/>
              <a:pPr>
                <a:defRPr/>
              </a:pPr>
              <a:t>9/10/2018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CDD4FE-50D3-4732-B8D4-FF03CF88703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FD7ACC7-ADF3-4945-99EB-4589FD739D29}" type="datetimeFigureOut">
              <a:rPr lang="en-US"/>
              <a:pPr>
                <a:defRPr/>
              </a:pPr>
              <a:t>9/10/2018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5866B16-CE37-4F42-ADC5-8017809FD8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4C61EDC5-EBF4-41AE-8EFC-70180EA679E9}" type="datetimeFigureOut">
              <a:rPr lang="en-US"/>
              <a:pPr>
                <a:defRPr/>
              </a:pPr>
              <a:t>9/10/2018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83E4E9C1-B360-4DB6-8E61-7F861F424C5E}" type="slidenum">
              <a:rPr lang="en-US"/>
              <a:pPr>
                <a:defRPr/>
              </a:pPr>
              <a:t>‹#›</a:t>
            </a:fld>
            <a:endParaRPr lang="en-US"/>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3076"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3077"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fld id="{FD81CBAD-D8AF-4EAE-8714-4320FAFA463D}" type="datetimeFigureOut">
              <a:rPr lang="en-US"/>
              <a:pPr>
                <a:defRPr/>
              </a:pPr>
              <a:t>9/10/2018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3F30168C-E168-4C1C-B067-BECCDBDDFA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25" r:id="rId2"/>
    <p:sldLayoutId id="2147484334" r:id="rId3"/>
    <p:sldLayoutId id="2147484326" r:id="rId4"/>
    <p:sldLayoutId id="2147484327" r:id="rId5"/>
    <p:sldLayoutId id="2147484328" r:id="rId6"/>
    <p:sldLayoutId id="2147484329" r:id="rId7"/>
    <p:sldLayoutId id="2147484335" r:id="rId8"/>
    <p:sldLayoutId id="2147484336" r:id="rId9"/>
    <p:sldLayoutId id="2147484330" r:id="rId10"/>
    <p:sldLayoutId id="2147484331" r:id="rId11"/>
    <p:sldLayoutId id="2147484332" r:id="rId12"/>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WordArt 23"/>
          <p:cNvSpPr>
            <a:spLocks noChangeArrowheads="1" noChangeShapeType="1" noTextEdit="1"/>
          </p:cNvSpPr>
          <p:nvPr/>
        </p:nvSpPr>
        <p:spPr bwMode="auto">
          <a:xfrm>
            <a:off x="4267200" y="1600200"/>
            <a:ext cx="4495800" cy="1600200"/>
          </a:xfrm>
          <a:prstGeom prst="rect">
            <a:avLst/>
          </a:prstGeom>
        </p:spPr>
        <p:txBody>
          <a:bodyPr wrap="none" fromWordArt="1">
            <a:prstTxWarp prst="textPlain">
              <a:avLst>
                <a:gd name="adj" fmla="val 50000"/>
              </a:avLst>
            </a:prstTxWarp>
          </a:bodyPr>
          <a:lstStyle/>
          <a:p>
            <a:pPr algn="ctr"/>
            <a:r>
              <a:rPr lang="en-US" sz="3600" b="1" kern="10" dirty="0">
                <a:ln w="9525">
                  <a:solidFill>
                    <a:srgbClr val="0033CC"/>
                  </a:solidFill>
                  <a:round/>
                  <a:headEnd/>
                  <a:tailEnd/>
                </a:ln>
                <a:latin typeface="Times New Roman"/>
                <a:cs typeface="Times New Roman"/>
              </a:rPr>
              <a:t>TỰ NHIÊN VÀ XÃ HỘI</a:t>
            </a:r>
          </a:p>
          <a:p>
            <a:pPr algn="ctr"/>
            <a:r>
              <a:rPr lang="en-US" sz="3600" b="1" kern="10" dirty="0">
                <a:ln w="9525">
                  <a:solidFill>
                    <a:srgbClr val="0033CC"/>
                  </a:solidFill>
                  <a:round/>
                  <a:headEnd/>
                  <a:tailEnd/>
                </a:ln>
                <a:latin typeface="Times New Roman"/>
                <a:cs typeface="Times New Roman"/>
              </a:rPr>
              <a:t>LỚP </a:t>
            </a:r>
            <a:r>
              <a:rPr lang="en-US" sz="3600" b="1" kern="10" dirty="0" smtClean="0">
                <a:ln w="9525">
                  <a:solidFill>
                    <a:srgbClr val="0033CC"/>
                  </a:solidFill>
                  <a:round/>
                  <a:headEnd/>
                  <a:tailEnd/>
                </a:ln>
                <a:latin typeface="Times New Roman"/>
                <a:cs typeface="Times New Roman"/>
              </a:rPr>
              <a:t>3</a:t>
            </a:r>
            <a:endParaRPr lang="en-US" sz="3600" b="1" kern="10" dirty="0">
              <a:ln w="9525">
                <a:solidFill>
                  <a:srgbClr val="0033CC"/>
                </a:solidFill>
                <a:round/>
                <a:headEnd/>
                <a:tailEnd/>
              </a:ln>
              <a:latin typeface="Times New Roman"/>
              <a:cs typeface="Times New Roman"/>
            </a:endParaRPr>
          </a:p>
        </p:txBody>
      </p:sp>
      <p:sp>
        <p:nvSpPr>
          <p:cNvPr id="8197" name="WordArt 7"/>
          <p:cNvSpPr>
            <a:spLocks noChangeArrowheads="1" noChangeShapeType="1" noTextEdit="1"/>
          </p:cNvSpPr>
          <p:nvPr/>
        </p:nvSpPr>
        <p:spPr bwMode="auto">
          <a:xfrm>
            <a:off x="381000" y="3657600"/>
            <a:ext cx="7924800" cy="1524000"/>
          </a:xfrm>
          <a:prstGeom prst="rect">
            <a:avLst/>
          </a:prstGeom>
        </p:spPr>
        <p:txBody>
          <a:bodyPr wrap="none" fromWordArt="1">
            <a:prstTxWarp prst="textPlain">
              <a:avLst>
                <a:gd name="adj" fmla="val 50000"/>
              </a:avLst>
            </a:prstTxWarp>
          </a:bodyPr>
          <a:lstStyle/>
          <a:p>
            <a:pPr algn="ctr"/>
            <a:r>
              <a:rPr lang="en-US" sz="3600" b="1" kern="10" dirty="0" err="1" smtClean="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Bài</a:t>
            </a:r>
            <a:r>
              <a:rPr lang="en-US" sz="3600" b="1" kern="10" dirty="0" smtClean="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 12:  HOẠT </a:t>
            </a:r>
            <a:r>
              <a:rPr lang="en-US" sz="3600" b="1" kern="10" dirty="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ĐỘNG THẦN KINH (T1)</a:t>
            </a:r>
          </a:p>
        </p:txBody>
      </p:sp>
      <p:sp>
        <p:nvSpPr>
          <p:cNvPr id="6" name="WordArt 5"/>
          <p:cNvSpPr>
            <a:spLocks noGrp="1" noChangeArrowheads="1" noChangeShapeType="1" noTextEdit="1"/>
          </p:cNvSpPr>
          <p:nvPr/>
        </p:nvSpPr>
        <p:spPr bwMode="auto">
          <a:xfrm>
            <a:off x="457200" y="304800"/>
            <a:ext cx="8229600" cy="1143000"/>
          </a:xfrm>
          <a:prstGeom prst="rect">
            <a:avLst/>
          </a:prstGeom>
        </p:spPr>
        <p:txBody>
          <a:bodyPr vert="horz" wrap="none" lIns="91440" tIns="45720" rIns="91440" bIns="45720" numCol="1" rtlCol="0" fromWordArt="1" anchor="ctr">
            <a:prstTxWarp prst="textPlain">
              <a:avLst>
                <a:gd name="adj" fmla="val 50000"/>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vi-VN" sz="3600" b="1" kern="10" dirty="0">
                <a:ln w="9525">
                  <a:solidFill>
                    <a:srgbClr val="FF00FF"/>
                  </a:solidFill>
                  <a:round/>
                  <a:headEnd/>
                  <a:tailEnd/>
                </a:ln>
                <a:solidFill>
                  <a:schemeClr val="accent2">
                    <a:lumMod val="50000"/>
                  </a:schemeClr>
                </a:solidFill>
                <a:effectLst>
                  <a:outerShdw dist="45791" dir="2021404" algn="ctr" rotWithShape="0">
                    <a:srgbClr val="B2B2B2">
                      <a:alpha val="79999"/>
                    </a:srgbClr>
                  </a:outerShdw>
                </a:effectLst>
                <a:latin typeface="Times New Roman"/>
                <a:cs typeface="Times New Roman"/>
              </a:rPr>
              <a:t>TRƯỜNG TIỂU HỌC </a:t>
            </a:r>
            <a:r>
              <a:rPr lang="en-US" sz="3600" b="1" kern="10" dirty="0" smtClean="0">
                <a:ln w="9525">
                  <a:solidFill>
                    <a:srgbClr val="FF00FF"/>
                  </a:solidFill>
                  <a:round/>
                  <a:headEnd/>
                  <a:tailEnd/>
                </a:ln>
                <a:solidFill>
                  <a:schemeClr val="accent2">
                    <a:lumMod val="50000"/>
                  </a:schemeClr>
                </a:solidFill>
                <a:effectLst>
                  <a:outerShdw dist="45791" dir="2021404" algn="ctr" rotWithShape="0">
                    <a:srgbClr val="B2B2B2">
                      <a:alpha val="79999"/>
                    </a:srgbClr>
                  </a:outerShdw>
                </a:effectLst>
                <a:latin typeface="Times New Roman"/>
                <a:cs typeface="Times New Roman"/>
              </a:rPr>
              <a:t>ÁI MỘ A</a:t>
            </a:r>
            <a:endParaRPr lang="en-US" sz="3600" b="1" kern="10" dirty="0">
              <a:ln w="9525">
                <a:solidFill>
                  <a:srgbClr val="FF00FF"/>
                </a:solidFill>
                <a:round/>
                <a:headEnd/>
                <a:tailEnd/>
              </a:ln>
              <a:solidFill>
                <a:schemeClr val="accent2">
                  <a:lumMod val="50000"/>
                </a:schemeClr>
              </a:solidFill>
              <a:effectLst>
                <a:outerShdw dist="45791" dir="2021404" algn="ctr" rotWithShape="0">
                  <a:srgbClr val="B2B2B2">
                    <a:alpha val="79999"/>
                  </a:srgbClr>
                </a:outerShdw>
              </a:effectLst>
              <a:latin typeface="Times New Roman"/>
              <a:cs typeface="Times New Roman"/>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a:spLocks noChangeArrowheads="1"/>
          </p:cNvSpPr>
          <p:nvPr/>
        </p:nvSpPr>
        <p:spPr bwMode="auto">
          <a:xfrm>
            <a:off x="0" y="2514600"/>
            <a:ext cx="9144000" cy="3016250"/>
          </a:xfrm>
          <a:prstGeom prst="rect">
            <a:avLst/>
          </a:prstGeom>
          <a:noFill/>
          <a:ln w="9525">
            <a:noFill/>
            <a:miter lim="800000"/>
            <a:headEnd/>
            <a:tailEnd/>
          </a:ln>
        </p:spPr>
        <p:txBody>
          <a:bodyPr>
            <a:spAutoFit/>
          </a:bodyPr>
          <a:lstStyle/>
          <a:p>
            <a:pPr marL="457200" indent="-457200">
              <a:buFontTx/>
              <a:buChar char="•"/>
            </a:pPr>
            <a:r>
              <a:rPr lang="en-US" sz="3200" b="1">
                <a:solidFill>
                  <a:srgbClr val="800000"/>
                </a:solidFill>
                <a:latin typeface="Times New Roman" pitchFamily="18" charset="0"/>
                <a:cs typeface="Times New Roman" pitchFamily="18" charset="0"/>
              </a:rPr>
              <a:t>Nhờ có tủy sống điều khiển, cẳng chân có phản xạ với kích thích. </a:t>
            </a:r>
          </a:p>
          <a:p>
            <a:pPr marL="457200" indent="-457200">
              <a:buFontTx/>
              <a:buChar char="•"/>
            </a:pPr>
            <a:r>
              <a:rPr lang="en-US" sz="3200" b="1">
                <a:solidFill>
                  <a:srgbClr val="800000"/>
                </a:solidFill>
                <a:latin typeface="Times New Roman" pitchFamily="18" charset="0"/>
                <a:cs typeface="Times New Roman" pitchFamily="18" charset="0"/>
              </a:rPr>
              <a:t>Các  bác sĩ thường sử dụng phản xạ đầu gối để kiểm tra chức năng hoạt động của tủy sống.  </a:t>
            </a:r>
          </a:p>
          <a:p>
            <a:pPr marL="457200" indent="-457200">
              <a:buFontTx/>
              <a:buChar char="•"/>
            </a:pPr>
            <a:r>
              <a:rPr lang="en-US" sz="3200" b="1">
                <a:solidFill>
                  <a:srgbClr val="800000"/>
                </a:solidFill>
                <a:latin typeface="Times New Roman" pitchFamily="18" charset="0"/>
                <a:cs typeface="Times New Roman" pitchFamily="18" charset="0"/>
              </a:rPr>
              <a:t>Những người bi liệt thường mất khả năng phản xạ đầu gối.</a:t>
            </a:r>
          </a:p>
        </p:txBody>
      </p:sp>
      <p:sp>
        <p:nvSpPr>
          <p:cNvPr id="21513" name="Text Box 9"/>
          <p:cNvSpPr txBox="1">
            <a:spLocks noChangeArrowheads="1"/>
          </p:cNvSpPr>
          <p:nvPr/>
        </p:nvSpPr>
        <p:spPr bwMode="auto">
          <a:xfrm>
            <a:off x="0" y="1752600"/>
            <a:ext cx="9144000" cy="5794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3200" b="1">
                <a:solidFill>
                  <a:srgbClr val="0000FF"/>
                </a:solidFill>
                <a:latin typeface="Times New Roman" pitchFamily="18" charset="0"/>
                <a:cs typeface="Times New Roman" pitchFamily="18" charset="0"/>
              </a:rPr>
              <a:t>2. Hoạt động 2: Thực hành thử phản xạ đầu gối.</a:t>
            </a:r>
          </a:p>
        </p:txBody>
      </p:sp>
      <p:sp>
        <p:nvSpPr>
          <p:cNvPr id="21515" name="Text Box 11"/>
          <p:cNvSpPr txBox="1">
            <a:spLocks noChangeArrowheads="1"/>
          </p:cNvSpPr>
          <p:nvPr/>
        </p:nvSpPr>
        <p:spPr bwMode="auto">
          <a:xfrm>
            <a:off x="0" y="457200"/>
            <a:ext cx="91440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2800" b="1" dirty="0" err="1">
                <a:solidFill>
                  <a:srgbClr val="0000FF"/>
                </a:solidFill>
                <a:latin typeface="Times New Roman" pitchFamily="18" charset="0"/>
                <a:cs typeface="Times New Roman" pitchFamily="18" charset="0"/>
              </a:rPr>
              <a:t>Tự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hội</a:t>
            </a:r>
            <a:endParaRPr lang="en-US" sz="2800" b="1" dirty="0">
              <a:solidFill>
                <a:srgbClr val="0000FF"/>
              </a:solidFill>
              <a:latin typeface="Times New Roman" pitchFamily="18" charset="0"/>
              <a:cs typeface="Times New Roman" pitchFamily="18" charset="0"/>
            </a:endParaRPr>
          </a:p>
        </p:txBody>
      </p:sp>
      <p:sp>
        <p:nvSpPr>
          <p:cNvPr id="21516" name="Text Box 12"/>
          <p:cNvSpPr txBox="1">
            <a:spLocks noChangeArrowheads="1"/>
          </p:cNvSpPr>
          <p:nvPr/>
        </p:nvSpPr>
        <p:spPr bwMode="auto">
          <a:xfrm>
            <a:off x="0" y="914400"/>
            <a:ext cx="91440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13 : </a:t>
            </a:r>
            <a:r>
              <a:rPr lang="en-US" sz="2800" b="1" dirty="0" err="1">
                <a:solidFill>
                  <a:srgbClr val="FF0000"/>
                </a:solidFill>
                <a:latin typeface="Times New Roman" pitchFamily="18" charset="0"/>
                <a:cs typeface="Times New Roman" pitchFamily="18" charset="0"/>
              </a:rPr>
              <a:t>Hoạt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thần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kinh</a:t>
            </a:r>
            <a:r>
              <a:rPr lang="en-US" sz="2800" b="1" dirty="0">
                <a:solidFill>
                  <a:srgbClr val="FF0000"/>
                </a:solidFill>
                <a:latin typeface="Times New Roman" pitchFamily="18" charset="0"/>
                <a:cs typeface="Times New Roman" pitchFamily="18" charset="0"/>
              </a:rPr>
              <a:t> (T1)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7"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4">
                                            <p:txEl>
                                              <p:pRg st="1" end="1"/>
                                            </p:txEl>
                                          </p:spTgt>
                                        </p:tgtEl>
                                        <p:attrNameLst>
                                          <p:attrName>style.visibility</p:attrName>
                                        </p:attrNameLst>
                                      </p:cBhvr>
                                      <p:to>
                                        <p:strVal val="visible"/>
                                      </p:to>
                                    </p:set>
                                    <p:anim calcmode="discrete" valueType="clr">
                                      <p:cBhvr override="childStyle">
                                        <p:cTn id="14" dur="80"/>
                                        <p:tgtEl>
                                          <p:spTgt spid="1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4">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4">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4">
                                            <p:txEl>
                                              <p:pRg st="2" end="2"/>
                                            </p:txEl>
                                          </p:spTgt>
                                        </p:tgtEl>
                                        <p:attrNameLst>
                                          <p:attrName>style.visibility</p:attrName>
                                        </p:attrNameLst>
                                      </p:cBhvr>
                                      <p:to>
                                        <p:strVal val="visible"/>
                                      </p:to>
                                    </p:set>
                                    <p:anim calcmode="discrete" valueType="clr">
                                      <p:cBhvr override="childStyle">
                                        <p:cTn id="21" dur="80"/>
                                        <p:tgtEl>
                                          <p:spTgt spid="1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4">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1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0" y="457200"/>
            <a:ext cx="91440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2800" b="1" dirty="0" err="1">
                <a:solidFill>
                  <a:srgbClr val="0000FF"/>
                </a:solidFill>
                <a:latin typeface="Times New Roman" pitchFamily="18" charset="0"/>
                <a:cs typeface="Times New Roman" pitchFamily="18" charset="0"/>
              </a:rPr>
              <a:t>Tự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hội</a:t>
            </a:r>
            <a:endParaRPr lang="en-US" sz="2800" b="1" dirty="0">
              <a:solidFill>
                <a:srgbClr val="0000FF"/>
              </a:solidFill>
              <a:latin typeface="Times New Roman" pitchFamily="18" charset="0"/>
              <a:cs typeface="Times New Roman" pitchFamily="18" charset="0"/>
            </a:endParaRPr>
          </a:p>
        </p:txBody>
      </p:sp>
      <p:sp>
        <p:nvSpPr>
          <p:cNvPr id="4" name="Text Box 12"/>
          <p:cNvSpPr txBox="1">
            <a:spLocks noChangeArrowheads="1"/>
          </p:cNvSpPr>
          <p:nvPr/>
        </p:nvSpPr>
        <p:spPr bwMode="auto">
          <a:xfrm>
            <a:off x="0" y="914400"/>
            <a:ext cx="91440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13 : </a:t>
            </a:r>
            <a:r>
              <a:rPr lang="en-US" sz="2800" b="1" dirty="0" err="1">
                <a:solidFill>
                  <a:srgbClr val="FF0000"/>
                </a:solidFill>
                <a:latin typeface="Times New Roman" pitchFamily="18" charset="0"/>
                <a:cs typeface="Times New Roman" pitchFamily="18" charset="0"/>
              </a:rPr>
              <a:t>Hoạt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thần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kinh</a:t>
            </a:r>
            <a:r>
              <a:rPr lang="en-US" sz="2800" b="1" dirty="0">
                <a:solidFill>
                  <a:srgbClr val="FF0000"/>
                </a:solidFill>
                <a:latin typeface="Times New Roman" pitchFamily="18" charset="0"/>
                <a:cs typeface="Times New Roman" pitchFamily="18" charset="0"/>
              </a:rPr>
              <a:t> (T1)</a:t>
            </a:r>
          </a:p>
        </p:txBody>
      </p:sp>
      <p:sp>
        <p:nvSpPr>
          <p:cNvPr id="18437" name="Rectangle 15"/>
          <p:cNvSpPr>
            <a:spLocks noChangeArrowheads="1"/>
          </p:cNvSpPr>
          <p:nvPr/>
        </p:nvSpPr>
        <p:spPr bwMode="auto">
          <a:xfrm>
            <a:off x="914400" y="1676400"/>
            <a:ext cx="4148138" cy="436563"/>
          </a:xfrm>
          <a:prstGeom prst="rect">
            <a:avLst/>
          </a:prstGeom>
          <a:noFill/>
          <a:ln w="9525">
            <a:noFill/>
            <a:miter lim="800000"/>
            <a:headEnd/>
            <a:tailEnd/>
          </a:ln>
        </p:spPr>
        <p:txBody>
          <a:bodyPr wrap="none">
            <a:spAutoFit/>
          </a:bodyPr>
          <a:lstStyle/>
          <a:p>
            <a:pPr marL="342900" indent="-342900" eaLnBrk="0" hangingPunct="0">
              <a:lnSpc>
                <a:spcPct val="80000"/>
              </a:lnSpc>
              <a:spcBef>
                <a:spcPct val="50000"/>
              </a:spcBef>
            </a:pPr>
            <a:r>
              <a:rPr lang="en-US" sz="2800" b="1">
                <a:solidFill>
                  <a:srgbClr val="0000FF"/>
                </a:solidFill>
                <a:latin typeface="Times New Roman" pitchFamily="18" charset="0"/>
              </a:rPr>
              <a:t>Hoạt động 3: Làm bài tập</a:t>
            </a:r>
          </a:p>
        </p:txBody>
      </p:sp>
      <p:sp>
        <p:nvSpPr>
          <p:cNvPr id="6" name="Rectangle 2"/>
          <p:cNvSpPr txBox="1">
            <a:spLocks noChangeArrowheads="1"/>
          </p:cNvSpPr>
          <p:nvPr/>
        </p:nvSpPr>
        <p:spPr bwMode="auto">
          <a:xfrm>
            <a:off x="533400" y="2133600"/>
            <a:ext cx="8153400" cy="685800"/>
          </a:xfrm>
          <a:prstGeom prst="rect">
            <a:avLst/>
          </a:prstGeom>
          <a:noFill/>
          <a:ln w="9525">
            <a:noFill/>
            <a:miter lim="800000"/>
            <a:headEnd/>
            <a:tailEnd/>
          </a:ln>
        </p:spPr>
        <p:txBody>
          <a:bodyPr/>
          <a:lstStyle/>
          <a:p>
            <a:pPr marL="273050" indent="-273050">
              <a:spcBef>
                <a:spcPts val="575"/>
              </a:spcBef>
              <a:buClr>
                <a:schemeClr val="accent1"/>
              </a:buClr>
              <a:buSzPct val="85000"/>
            </a:pPr>
            <a:r>
              <a:rPr lang="en-US" sz="2400">
                <a:solidFill>
                  <a:srgbClr val="0D0D0D"/>
                </a:solidFill>
              </a:rPr>
              <a:t>Chọn các từ trong khung để điền vào chỗ… cho phù hợp.</a:t>
            </a:r>
          </a:p>
        </p:txBody>
      </p:sp>
      <p:sp>
        <p:nvSpPr>
          <p:cNvPr id="7" name="Rectangle 6"/>
          <p:cNvSpPr>
            <a:spLocks noChangeArrowheads="1"/>
          </p:cNvSpPr>
          <p:nvPr/>
        </p:nvSpPr>
        <p:spPr bwMode="auto">
          <a:xfrm>
            <a:off x="762000" y="2895600"/>
            <a:ext cx="7696200" cy="685800"/>
          </a:xfrm>
          <a:prstGeom prst="rect">
            <a:avLst/>
          </a:prstGeom>
          <a:solidFill>
            <a:schemeClr val="bg1"/>
          </a:solidFill>
          <a:ln w="28575">
            <a:solidFill>
              <a:schemeClr val="tx1"/>
            </a:solidFill>
            <a:miter lim="800000"/>
            <a:headEnd/>
            <a:tailEnd/>
          </a:ln>
        </p:spPr>
        <p:txBody>
          <a:bodyPr/>
          <a:lstStyle/>
          <a:p>
            <a:pPr marL="342900" indent="-342900" algn="ctr">
              <a:spcBef>
                <a:spcPct val="20000"/>
              </a:spcBef>
            </a:pPr>
            <a:r>
              <a:rPr lang="en-US" sz="2400">
                <a:solidFill>
                  <a:srgbClr val="FF0000"/>
                </a:solidFill>
              </a:rPr>
              <a:t>thần kinh trung ương, phản xạ, tự động, bất ngờ</a:t>
            </a:r>
          </a:p>
        </p:txBody>
      </p:sp>
      <p:sp>
        <p:nvSpPr>
          <p:cNvPr id="8" name="Rectangle 7"/>
          <p:cNvSpPr>
            <a:spLocks noChangeArrowheads="1"/>
          </p:cNvSpPr>
          <p:nvPr/>
        </p:nvSpPr>
        <p:spPr bwMode="auto">
          <a:xfrm>
            <a:off x="228600" y="3810000"/>
            <a:ext cx="8534400" cy="2286000"/>
          </a:xfrm>
          <a:prstGeom prst="rect">
            <a:avLst/>
          </a:prstGeom>
          <a:noFill/>
          <a:ln w="9525">
            <a:noFill/>
            <a:miter lim="800000"/>
            <a:headEnd/>
            <a:tailEnd/>
          </a:ln>
        </p:spPr>
        <p:txBody>
          <a:bodyPr/>
          <a:lstStyle/>
          <a:p>
            <a:pPr marL="342900" indent="-342900">
              <a:spcBef>
                <a:spcPct val="20000"/>
              </a:spcBef>
            </a:pPr>
            <a:r>
              <a:rPr lang="en-US" sz="2400">
                <a:solidFill>
                  <a:srgbClr val="0D0D0D"/>
                </a:solidFill>
              </a:rPr>
              <a:t>    Khi gặp kích thích ………………….. cơ thể………………… phản ứng rất nhanh. Những phản ứng như vậy được gọi là ………………….. Tuỷ sống là ………………………….. điều khiển hoạt động của loại phản xạ này.</a:t>
            </a:r>
          </a:p>
        </p:txBody>
      </p:sp>
      <p:sp>
        <p:nvSpPr>
          <p:cNvPr id="9" name="Text Box 8"/>
          <p:cNvSpPr txBox="1">
            <a:spLocks noChangeArrowheads="1"/>
          </p:cNvSpPr>
          <p:nvPr/>
        </p:nvSpPr>
        <p:spPr bwMode="auto">
          <a:xfrm>
            <a:off x="4800600" y="4495800"/>
            <a:ext cx="30480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thần kinh trung ương</a:t>
            </a:r>
          </a:p>
        </p:txBody>
      </p:sp>
      <p:sp>
        <p:nvSpPr>
          <p:cNvPr id="10" name="Text Box 9"/>
          <p:cNvSpPr txBox="1">
            <a:spLocks noChangeArrowheads="1"/>
          </p:cNvSpPr>
          <p:nvPr/>
        </p:nvSpPr>
        <p:spPr bwMode="auto">
          <a:xfrm>
            <a:off x="1371600" y="4419600"/>
            <a:ext cx="14478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phản xạ</a:t>
            </a:r>
          </a:p>
        </p:txBody>
      </p:sp>
      <p:sp>
        <p:nvSpPr>
          <p:cNvPr id="11" name="Text Box 10"/>
          <p:cNvSpPr txBox="1">
            <a:spLocks noChangeArrowheads="1"/>
          </p:cNvSpPr>
          <p:nvPr/>
        </p:nvSpPr>
        <p:spPr bwMode="auto">
          <a:xfrm>
            <a:off x="6781800" y="3733800"/>
            <a:ext cx="14478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tự động</a:t>
            </a:r>
          </a:p>
        </p:txBody>
      </p:sp>
      <p:sp>
        <p:nvSpPr>
          <p:cNvPr id="12" name="Text Box 11"/>
          <p:cNvSpPr txBox="1">
            <a:spLocks noChangeArrowheads="1"/>
          </p:cNvSpPr>
          <p:nvPr/>
        </p:nvSpPr>
        <p:spPr bwMode="auto">
          <a:xfrm>
            <a:off x="3429000" y="3733800"/>
            <a:ext cx="14478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bất ngờ</a:t>
            </a:r>
          </a:p>
        </p:txBody>
      </p:sp>
      <p:sp>
        <p:nvSpPr>
          <p:cNvPr id="13" name="Oval 12"/>
          <p:cNvSpPr>
            <a:spLocks noChangeArrowheads="1"/>
          </p:cNvSpPr>
          <p:nvPr/>
        </p:nvSpPr>
        <p:spPr bwMode="auto">
          <a:xfrm flipH="1">
            <a:off x="3124200" y="3810000"/>
            <a:ext cx="381000" cy="381000"/>
          </a:xfrm>
          <a:prstGeom prst="ellipse">
            <a:avLst/>
          </a:prstGeom>
          <a:solidFill>
            <a:schemeClr val="accent1"/>
          </a:solidFill>
          <a:ln w="9525">
            <a:solidFill>
              <a:schemeClr val="tx1"/>
            </a:solidFill>
            <a:round/>
            <a:headEnd/>
            <a:tailEnd/>
          </a:ln>
        </p:spPr>
        <p:txBody>
          <a:bodyPr wrap="none" anchor="ctr"/>
          <a:lstStyle/>
          <a:p>
            <a:pPr algn="ctr"/>
            <a:r>
              <a:rPr lang="en-US"/>
              <a:t>1</a:t>
            </a:r>
          </a:p>
        </p:txBody>
      </p:sp>
      <p:sp>
        <p:nvSpPr>
          <p:cNvPr id="14" name="Oval 13"/>
          <p:cNvSpPr>
            <a:spLocks noChangeArrowheads="1"/>
          </p:cNvSpPr>
          <p:nvPr/>
        </p:nvSpPr>
        <p:spPr bwMode="auto">
          <a:xfrm>
            <a:off x="6477000" y="3810000"/>
            <a:ext cx="457200" cy="304800"/>
          </a:xfrm>
          <a:prstGeom prst="ellipse">
            <a:avLst/>
          </a:prstGeom>
          <a:solidFill>
            <a:schemeClr val="accent1"/>
          </a:solidFill>
          <a:ln w="9525">
            <a:solidFill>
              <a:schemeClr val="tx1"/>
            </a:solidFill>
            <a:round/>
            <a:headEnd/>
            <a:tailEnd/>
          </a:ln>
        </p:spPr>
        <p:txBody>
          <a:bodyPr wrap="none" anchor="ctr"/>
          <a:lstStyle/>
          <a:p>
            <a:pPr algn="ctr"/>
            <a:r>
              <a:rPr lang="en-US"/>
              <a:t>2</a:t>
            </a:r>
          </a:p>
        </p:txBody>
      </p:sp>
      <p:sp>
        <p:nvSpPr>
          <p:cNvPr id="15" name="Oval 14"/>
          <p:cNvSpPr>
            <a:spLocks noChangeArrowheads="1"/>
          </p:cNvSpPr>
          <p:nvPr/>
        </p:nvSpPr>
        <p:spPr bwMode="auto">
          <a:xfrm>
            <a:off x="685800" y="4572000"/>
            <a:ext cx="457200" cy="304800"/>
          </a:xfrm>
          <a:prstGeom prst="ellipse">
            <a:avLst/>
          </a:prstGeom>
          <a:solidFill>
            <a:schemeClr val="accent1"/>
          </a:solidFill>
          <a:ln w="9525">
            <a:solidFill>
              <a:schemeClr val="tx1"/>
            </a:solidFill>
            <a:round/>
            <a:headEnd/>
            <a:tailEnd/>
          </a:ln>
        </p:spPr>
        <p:txBody>
          <a:bodyPr wrap="none" anchor="ctr"/>
          <a:lstStyle/>
          <a:p>
            <a:pPr algn="ctr"/>
            <a:r>
              <a:rPr lang="en-US"/>
              <a:t>3</a:t>
            </a:r>
          </a:p>
        </p:txBody>
      </p:sp>
      <p:sp>
        <p:nvSpPr>
          <p:cNvPr id="16" name="Oval 15"/>
          <p:cNvSpPr>
            <a:spLocks noChangeArrowheads="1"/>
          </p:cNvSpPr>
          <p:nvPr/>
        </p:nvSpPr>
        <p:spPr bwMode="auto">
          <a:xfrm>
            <a:off x="4800600" y="4648200"/>
            <a:ext cx="457200" cy="304800"/>
          </a:xfrm>
          <a:prstGeom prst="ellipse">
            <a:avLst/>
          </a:prstGeom>
          <a:solidFill>
            <a:schemeClr val="accent1"/>
          </a:solidFill>
          <a:ln w="9525">
            <a:solidFill>
              <a:schemeClr val="tx1"/>
            </a:solidFill>
            <a:round/>
            <a:headEnd/>
            <a:tailEnd/>
          </a:ln>
        </p:spPr>
        <p:txBody>
          <a:bodyPr wrap="none" anchor="ctr"/>
          <a:lstStyle/>
          <a:p>
            <a:pPr algn="ctr"/>
            <a:r>
              <a:rPr lang="en-US"/>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 calcmode="lin" valueType="num">
                                      <p:cBhvr>
                                        <p:cTn id="12" dur="1000" fill="hold"/>
                                        <p:tgtEl>
                                          <p:spTgt spid="7">
                                            <p:bg/>
                                          </p:spTgt>
                                        </p:tgtEl>
                                        <p:attrNameLst>
                                          <p:attrName>ppt_x</p:attrName>
                                        </p:attrNameLst>
                                      </p:cBhvr>
                                      <p:tavLst>
                                        <p:tav tm="0">
                                          <p:val>
                                            <p:strVal val="#ppt_x-.2"/>
                                          </p:val>
                                        </p:tav>
                                        <p:tav tm="100000">
                                          <p:val>
                                            <p:strVal val="#ppt_x"/>
                                          </p:val>
                                        </p:tav>
                                      </p:tavLst>
                                    </p:anim>
                                    <p:anim calcmode="lin" valueType="num">
                                      <p:cBhvr>
                                        <p:cTn id="13" dur="1000" fill="hold"/>
                                        <p:tgtEl>
                                          <p:spTgt spid="7">
                                            <p:bg/>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bg/>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18"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dissolve">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14"/>
                    </p:tgtEl>
                  </p:cond>
                </p:stCondLst>
                <p:endSync evt="end" delay="0">
                  <p:rtn val="all"/>
                </p:endSync>
                <p:childTnLst>
                  <p:par>
                    <p:cTn id="43" fill="hold">
                      <p:stCondLst>
                        <p:cond delay="0"/>
                      </p:stCondLst>
                      <p:childTnLst>
                        <p:par>
                          <p:cTn id="44" fill="hold">
                            <p:stCondLst>
                              <p:cond delay="0"/>
                            </p:stCondLst>
                            <p:childTnLst>
                              <p:par>
                                <p:cTn id="45" presetID="29" presetClass="entr" presetSubtype="0"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 calcmode="lin" valueType="num">
                                      <p:cBhvr>
                                        <p:cTn id="47" dur="1000" fill="hold"/>
                                        <p:tgtEl>
                                          <p:spTgt spid="11">
                                            <p:txEl>
                                              <p:pRg st="0" end="0"/>
                                            </p:txEl>
                                          </p:spTgt>
                                        </p:tgtEl>
                                        <p:attrNameLst>
                                          <p:attrName>ppt_x</p:attrName>
                                        </p:attrNameLst>
                                      </p:cBhvr>
                                      <p:tavLst>
                                        <p:tav tm="0">
                                          <p:val>
                                            <p:strVal val="#ppt_x-.2"/>
                                          </p:val>
                                        </p:tav>
                                        <p:tav tm="100000">
                                          <p:val>
                                            <p:strVal val="#ppt_x"/>
                                          </p:val>
                                        </p:tav>
                                      </p:tavLst>
                                    </p:anim>
                                    <p:anim calcmode="lin" valueType="num">
                                      <p:cBhvr>
                                        <p:cTn id="48" dur="1000" fill="hold"/>
                                        <p:tgtEl>
                                          <p:spTgt spid="1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1">
                                            <p:txEl>
                                              <p:pRg st="0" end="0"/>
                                            </p:txEl>
                                          </p:spTgt>
                                        </p:tgtEl>
                                      </p:cBhvr>
                                    </p:animEffect>
                                  </p:childTnLst>
                                </p:cTn>
                              </p:par>
                              <p:par>
                                <p:cTn id="50" presetID="10" presetClass="exit" presetSubtype="0" fill="hold" grpId="1" nodeType="with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29" presetClass="entr" presetSubtype="0" fill="hold" nodeType="clickEffect">
                                  <p:stCondLst>
                                    <p:cond delay="0"/>
                                  </p:stCondLst>
                                  <p:childTnLst>
                                    <p:set>
                                      <p:cBhvr>
                                        <p:cTn id="57" dur="1" fill="hold">
                                          <p:stCondLst>
                                            <p:cond delay="0"/>
                                          </p:stCondLst>
                                        </p:cTn>
                                        <p:tgtEl>
                                          <p:spTgt spid="9">
                                            <p:txEl>
                                              <p:pRg st="0" end="0"/>
                                            </p:txEl>
                                          </p:spTgt>
                                        </p:tgtEl>
                                        <p:attrNameLst>
                                          <p:attrName>style.visibility</p:attrName>
                                        </p:attrNameLst>
                                      </p:cBhvr>
                                      <p:to>
                                        <p:strVal val="visible"/>
                                      </p:to>
                                    </p:set>
                                    <p:anim calcmode="lin" valueType="num">
                                      <p:cBhvr>
                                        <p:cTn id="58" dur="1000" fill="hold"/>
                                        <p:tgtEl>
                                          <p:spTgt spid="9">
                                            <p:txEl>
                                              <p:pRg st="0" end="0"/>
                                            </p:txEl>
                                          </p:spTgt>
                                        </p:tgtEl>
                                        <p:attrNameLst>
                                          <p:attrName>ppt_x</p:attrName>
                                        </p:attrNameLst>
                                      </p:cBhvr>
                                      <p:tavLst>
                                        <p:tav tm="0">
                                          <p:val>
                                            <p:strVal val="#ppt_x-.2"/>
                                          </p:val>
                                        </p:tav>
                                        <p:tav tm="100000">
                                          <p:val>
                                            <p:strVal val="#ppt_x"/>
                                          </p:val>
                                        </p:tav>
                                      </p:tavLst>
                                    </p:anim>
                                    <p:anim calcmode="lin" valueType="num">
                                      <p:cBhvr>
                                        <p:cTn id="59" dur="1000" fill="hold"/>
                                        <p:tgtEl>
                                          <p:spTgt spid="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60" dur="1000"/>
                                        <p:tgtEl>
                                          <p:spTgt spid="9">
                                            <p:txEl>
                                              <p:pRg st="0" end="0"/>
                                            </p:txEl>
                                          </p:spTgt>
                                        </p:tgtEl>
                                      </p:cBhvr>
                                    </p:animEffect>
                                  </p:childTnLst>
                                </p:cTn>
                              </p:par>
                              <p:par>
                                <p:cTn id="61" presetID="10" presetClass="exit" presetSubtype="0" fill="hold" grpId="1" nodeType="withEffect">
                                  <p:stCondLst>
                                    <p:cond delay="0"/>
                                  </p:stCondLst>
                                  <p:childTnLst>
                                    <p:animEffect transition="out" filter="fade">
                                      <p:cBhvr>
                                        <p:cTn id="62" dur="500"/>
                                        <p:tgtEl>
                                          <p:spTgt spid="16"/>
                                        </p:tgtEl>
                                      </p:cBhvr>
                                    </p:animEffect>
                                    <p:set>
                                      <p:cBhvr>
                                        <p:cTn id="6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4" restart="whenNotActive" fill="hold" evtFilter="cancelBubble" nodeType="interactiveSeq">
                <p:stCondLst>
                  <p:cond evt="onClick" delay="0">
                    <p:tgtEl>
                      <p:spTgt spid="13"/>
                    </p:tgtEl>
                  </p:cond>
                </p:stCondLst>
                <p:endSync evt="end" delay="0">
                  <p:rtn val="all"/>
                </p:endSync>
                <p:childTnLst>
                  <p:par>
                    <p:cTn id="65" fill="hold">
                      <p:stCondLst>
                        <p:cond delay="0"/>
                      </p:stCondLst>
                      <p:childTnLst>
                        <p:par>
                          <p:cTn id="66" fill="hold">
                            <p:stCondLst>
                              <p:cond delay="0"/>
                            </p:stCondLst>
                            <p:childTnLst>
                              <p:par>
                                <p:cTn id="67" presetID="29" presetClass="entr" presetSubtype="0" fill="hold" nodeType="clickEffect">
                                  <p:stCondLst>
                                    <p:cond delay="0"/>
                                  </p:stCondLst>
                                  <p:childTnLst>
                                    <p:set>
                                      <p:cBhvr>
                                        <p:cTn id="68" dur="1" fill="hold">
                                          <p:stCondLst>
                                            <p:cond delay="0"/>
                                          </p:stCondLst>
                                        </p:cTn>
                                        <p:tgtEl>
                                          <p:spTgt spid="12">
                                            <p:txEl>
                                              <p:pRg st="0" end="0"/>
                                            </p:txEl>
                                          </p:spTgt>
                                        </p:tgtEl>
                                        <p:attrNameLst>
                                          <p:attrName>style.visibility</p:attrName>
                                        </p:attrNameLst>
                                      </p:cBhvr>
                                      <p:to>
                                        <p:strVal val="visible"/>
                                      </p:to>
                                    </p:set>
                                    <p:anim calcmode="lin" valueType="num">
                                      <p:cBhvr>
                                        <p:cTn id="69" dur="1000" fill="hold"/>
                                        <p:tgtEl>
                                          <p:spTgt spid="12">
                                            <p:txEl>
                                              <p:pRg st="0" end="0"/>
                                            </p:txEl>
                                          </p:spTgt>
                                        </p:tgtEl>
                                        <p:attrNameLst>
                                          <p:attrName>ppt_x</p:attrName>
                                        </p:attrNameLst>
                                      </p:cBhvr>
                                      <p:tavLst>
                                        <p:tav tm="0">
                                          <p:val>
                                            <p:strVal val="#ppt_x-.2"/>
                                          </p:val>
                                        </p:tav>
                                        <p:tav tm="100000">
                                          <p:val>
                                            <p:strVal val="#ppt_x"/>
                                          </p:val>
                                        </p:tav>
                                      </p:tavLst>
                                    </p:anim>
                                    <p:anim calcmode="lin" valueType="num">
                                      <p:cBhvr>
                                        <p:cTn id="70" dur="1000" fill="hold"/>
                                        <p:tgtEl>
                                          <p:spTgt spid="1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71" dur="1000"/>
                                        <p:tgtEl>
                                          <p:spTgt spid="12">
                                            <p:txEl>
                                              <p:pRg st="0" end="0"/>
                                            </p:txEl>
                                          </p:spTgt>
                                        </p:tgtEl>
                                      </p:cBhvr>
                                    </p:animEffect>
                                  </p:childTnLst>
                                </p:cTn>
                              </p:par>
                              <p:par>
                                <p:cTn id="72" presetID="10" presetClass="exit" presetSubtype="0" fill="hold" grpId="1" nodeType="withEffect">
                                  <p:stCondLst>
                                    <p:cond delay="0"/>
                                  </p:stCondLst>
                                  <p:childTnLst>
                                    <p:animEffect transition="out" filter="fade">
                                      <p:cBhvr>
                                        <p:cTn id="73" dur="500"/>
                                        <p:tgtEl>
                                          <p:spTgt spid="13"/>
                                        </p:tgtEl>
                                      </p:cBhvr>
                                    </p:animEffect>
                                    <p:set>
                                      <p:cBhvr>
                                        <p:cTn id="74"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75" restart="whenNotActive" fill="hold" evtFilter="cancelBubble" nodeType="interactiveSeq">
                <p:stCondLst>
                  <p:cond evt="onClick" delay="0">
                    <p:tgtEl>
                      <p:spTgt spid="15"/>
                    </p:tgtEl>
                  </p:cond>
                </p:stCondLst>
                <p:endSync evt="end" delay="0">
                  <p:rtn val="all"/>
                </p:endSync>
                <p:childTnLst>
                  <p:par>
                    <p:cTn id="76" fill="hold">
                      <p:stCondLst>
                        <p:cond delay="0"/>
                      </p:stCondLst>
                      <p:childTnLst>
                        <p:par>
                          <p:cTn id="77" fill="hold">
                            <p:stCondLst>
                              <p:cond delay="0"/>
                            </p:stCondLst>
                            <p:childTnLst>
                              <p:par>
                                <p:cTn id="78" presetID="29" presetClass="entr" presetSubtype="0" fill="hold" nodeType="clickEffect">
                                  <p:stCondLst>
                                    <p:cond delay="0"/>
                                  </p:stCondLst>
                                  <p:childTnLst>
                                    <p:set>
                                      <p:cBhvr>
                                        <p:cTn id="79" dur="1" fill="hold">
                                          <p:stCondLst>
                                            <p:cond delay="0"/>
                                          </p:stCondLst>
                                        </p:cTn>
                                        <p:tgtEl>
                                          <p:spTgt spid="10">
                                            <p:txEl>
                                              <p:pRg st="0" end="0"/>
                                            </p:txEl>
                                          </p:spTgt>
                                        </p:tgtEl>
                                        <p:attrNameLst>
                                          <p:attrName>style.visibility</p:attrName>
                                        </p:attrNameLst>
                                      </p:cBhvr>
                                      <p:to>
                                        <p:strVal val="visible"/>
                                      </p:to>
                                    </p:set>
                                    <p:anim calcmode="lin" valueType="num">
                                      <p:cBhvr>
                                        <p:cTn id="80" dur="1000" fill="hold"/>
                                        <p:tgtEl>
                                          <p:spTgt spid="10">
                                            <p:txEl>
                                              <p:pRg st="0" end="0"/>
                                            </p:txEl>
                                          </p:spTgt>
                                        </p:tgtEl>
                                        <p:attrNameLst>
                                          <p:attrName>ppt_x</p:attrName>
                                        </p:attrNameLst>
                                      </p:cBhvr>
                                      <p:tavLst>
                                        <p:tav tm="0">
                                          <p:val>
                                            <p:strVal val="#ppt_x-.2"/>
                                          </p:val>
                                        </p:tav>
                                        <p:tav tm="100000">
                                          <p:val>
                                            <p:strVal val="#ppt_x"/>
                                          </p:val>
                                        </p:tav>
                                      </p:tavLst>
                                    </p:anim>
                                    <p:anim calcmode="lin" valueType="num">
                                      <p:cBhvr>
                                        <p:cTn id="81" dur="1000" fill="hold"/>
                                        <p:tgtEl>
                                          <p:spTgt spid="1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82" dur="1000"/>
                                        <p:tgtEl>
                                          <p:spTgt spid="10">
                                            <p:txEl>
                                              <p:pRg st="0" end="0"/>
                                            </p:txEl>
                                          </p:spTgt>
                                        </p:tgtEl>
                                      </p:cBhvr>
                                    </p:animEffect>
                                  </p:childTnLst>
                                </p:cTn>
                              </p:par>
                              <p:par>
                                <p:cTn id="83" presetID="10" presetClass="exit" presetSubtype="0" fill="hold" grpId="1" nodeType="withEffect">
                                  <p:stCondLst>
                                    <p:cond delay="0"/>
                                  </p:stCondLst>
                                  <p:childTnLst>
                                    <p:animEffect transition="out" filter="fade">
                                      <p:cBhvr>
                                        <p:cTn id="84" dur="500"/>
                                        <p:tgtEl>
                                          <p:spTgt spid="15"/>
                                        </p:tgtEl>
                                      </p:cBhvr>
                                    </p:animEffect>
                                    <p:set>
                                      <p:cBhvr>
                                        <p:cTn id="8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7" grpId="0" build="allAtOnce"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0" y="457200"/>
            <a:ext cx="91440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2800" b="1" dirty="0" err="1">
                <a:solidFill>
                  <a:srgbClr val="0000FF"/>
                </a:solidFill>
                <a:latin typeface="Times New Roman" pitchFamily="18" charset="0"/>
                <a:cs typeface="Times New Roman" pitchFamily="18" charset="0"/>
              </a:rPr>
              <a:t>Tự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hội</a:t>
            </a:r>
            <a:endParaRPr lang="en-US" sz="2800" b="1" dirty="0">
              <a:solidFill>
                <a:srgbClr val="0000FF"/>
              </a:solidFill>
              <a:latin typeface="Times New Roman" pitchFamily="18" charset="0"/>
              <a:cs typeface="Times New Roman" pitchFamily="18" charset="0"/>
            </a:endParaRPr>
          </a:p>
        </p:txBody>
      </p:sp>
      <p:sp>
        <p:nvSpPr>
          <p:cNvPr id="4" name="Text Box 12"/>
          <p:cNvSpPr txBox="1">
            <a:spLocks noChangeArrowheads="1"/>
          </p:cNvSpPr>
          <p:nvPr/>
        </p:nvSpPr>
        <p:spPr bwMode="auto">
          <a:xfrm>
            <a:off x="0" y="914400"/>
            <a:ext cx="91440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13 : </a:t>
            </a:r>
            <a:r>
              <a:rPr lang="en-US" sz="2800" b="1" dirty="0" err="1">
                <a:solidFill>
                  <a:srgbClr val="FF0000"/>
                </a:solidFill>
                <a:latin typeface="Times New Roman" pitchFamily="18" charset="0"/>
                <a:cs typeface="Times New Roman" pitchFamily="18" charset="0"/>
              </a:rPr>
              <a:t>Hoạt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thần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kinh</a:t>
            </a:r>
            <a:r>
              <a:rPr lang="en-US" sz="2800" b="1" dirty="0">
                <a:solidFill>
                  <a:srgbClr val="FF0000"/>
                </a:solidFill>
                <a:latin typeface="Times New Roman" pitchFamily="18" charset="0"/>
                <a:cs typeface="Times New Roman" pitchFamily="18" charset="0"/>
              </a:rPr>
              <a:t> (T1)</a:t>
            </a:r>
          </a:p>
        </p:txBody>
      </p:sp>
      <p:sp>
        <p:nvSpPr>
          <p:cNvPr id="5" name="TextBox 4"/>
          <p:cNvSpPr txBox="1">
            <a:spLocks noChangeArrowheads="1"/>
          </p:cNvSpPr>
          <p:nvPr/>
        </p:nvSpPr>
        <p:spPr bwMode="auto">
          <a:xfrm>
            <a:off x="609600" y="1641475"/>
            <a:ext cx="7696200" cy="5216525"/>
          </a:xfrm>
          <a:prstGeom prst="rect">
            <a:avLst/>
          </a:prstGeom>
          <a:noFill/>
          <a:ln w="9525">
            <a:noFill/>
            <a:miter lim="800000"/>
            <a:headEnd/>
            <a:tailEnd/>
          </a:ln>
        </p:spPr>
        <p:txBody>
          <a:bodyPr>
            <a:spAutoFit/>
          </a:bodyPr>
          <a:lstStyle/>
          <a:p>
            <a:pPr marL="457200" indent="-457200">
              <a:buFontTx/>
              <a:buChar char="•"/>
            </a:pPr>
            <a:r>
              <a:rPr lang="en-US" sz="2800" b="1">
                <a:solidFill>
                  <a:srgbClr val="0000FF"/>
                </a:solidFill>
              </a:rPr>
              <a:t>Hoạt động 3: Trò chơi: “Ai phản ứng nhanh”.</a:t>
            </a:r>
          </a:p>
          <a:p>
            <a:pPr marL="457200" indent="-457200">
              <a:buFontTx/>
              <a:buChar char="•"/>
            </a:pPr>
            <a:r>
              <a:rPr lang="en-US" sz="2400" b="1">
                <a:solidFill>
                  <a:srgbClr val="0000FF"/>
                </a:solidFill>
              </a:rPr>
              <a:t>Cách chơi</a:t>
            </a:r>
            <a:r>
              <a:rPr lang="en-US" sz="2800" b="1">
                <a:solidFill>
                  <a:srgbClr val="0000FF"/>
                </a:solidFill>
              </a:rPr>
              <a:t>: </a:t>
            </a:r>
            <a:r>
              <a:rPr lang="en-US" sz="2800"/>
              <a:t>Đứng thành vòng tròn dang hai tay, bàn tay trái ngửa, ngón trỏ của bàn tay phải để lên lòng bàn tay trái của bạn bên cạnh.</a:t>
            </a:r>
          </a:p>
          <a:p>
            <a:pPr marL="457200" indent="-457200"/>
            <a:r>
              <a:rPr lang="en-US" sz="2800"/>
              <a:t>    - Khi người chỉ huy hô “chanh”  tất cả hô </a:t>
            </a:r>
          </a:p>
          <a:p>
            <a:pPr marL="457200" indent="-457200"/>
            <a:r>
              <a:rPr lang="en-US" sz="2800"/>
              <a:t>“chua” khi đó tay vẫn để nguyên vị trí, nếu ai rụt tay là thua.</a:t>
            </a:r>
          </a:p>
          <a:p>
            <a:pPr marL="457200" indent="-457200"/>
            <a:r>
              <a:rPr lang="en-US" sz="2800"/>
              <a:t>    - Khi hô “cua” cả lớp hô “cắp” - Ai để bị “cắp” là thua sẽ bị phạt hát một bài...</a:t>
            </a:r>
            <a:endParaRPr lang="en-US" sz="2800" b="1">
              <a:solidFill>
                <a:srgbClr val="0000FF"/>
              </a:solidFill>
            </a:endParaRPr>
          </a:p>
          <a:p>
            <a:pPr marL="914400" lvl="1" indent="-457200">
              <a:buFont typeface="Wingdings" pitchFamily="2" charset="2"/>
              <a:buNone/>
            </a:pPr>
            <a:endParaRPr lang="en-US" sz="2800" b="1">
              <a:solidFill>
                <a:srgbClr val="0000FF"/>
              </a:solidFill>
              <a:latin typeface=".VnCommercial Scrip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to="" calcmode="lin" valueType="num">
                                      <p:cBhvr>
                                        <p:cTn id="12" dur="1" fill="hold"/>
                                        <p:tgtEl>
                                          <p:spTgt spid="5">
                                            <p:txEl>
                                              <p:pRg st="1" end="1"/>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to="" calcmode="lin" valueType="num">
                                      <p:cBhvr>
                                        <p:cTn id="15" dur="1" fill="hold"/>
                                        <p:tgtEl>
                                          <p:spTgt spid="5">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 to="" calcmode="lin" valueType="num">
                                      <p:cBhvr>
                                        <p:cTn id="18" dur="1" fill="hold"/>
                                        <p:tgtEl>
                                          <p:spTgt spid="5">
                                            <p:txEl>
                                              <p:pRg st="3" end="3"/>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to="" calcmode="lin" valueType="num">
                                      <p:cBhvr>
                                        <p:cTn id="21" dur="1" fill="hold"/>
                                        <p:tgtEl>
                                          <p:spTgt spid="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Rectangle 3"/>
          <p:cNvSpPr>
            <a:spLocks noGrp="1" noChangeArrowheads="1"/>
          </p:cNvSpPr>
          <p:nvPr>
            <p:ph type="body" sz="half" idx="4294967295"/>
          </p:nvPr>
        </p:nvSpPr>
        <p:spPr>
          <a:xfrm>
            <a:off x="0" y="2895600"/>
            <a:ext cx="9144000" cy="2514600"/>
          </a:xfrm>
        </p:spPr>
        <p:txBody>
          <a:bodyPr>
            <a:normAutofit lnSpcReduction="10000"/>
          </a:bodyPr>
          <a:lstStyle/>
          <a:p>
            <a:pPr eaLnBrk="1" hangingPunct="1">
              <a:defRPr/>
            </a:pPr>
            <a:r>
              <a:rPr lang="en-US" b="1" smtClean="0">
                <a:solidFill>
                  <a:srgbClr val="0000FF"/>
                </a:solidFill>
                <a:latin typeface="Times New Roman" pitchFamily="18" charset="0"/>
                <a:cs typeface="Times New Roman" pitchFamily="18" charset="0"/>
              </a:rPr>
              <a:t>Khi gặp một kích thích bất ngờ, cơ thể tự động phản ứng rất nhanh. Những phản ứng như vậy gọi là </a:t>
            </a:r>
            <a:r>
              <a:rPr lang="en-US" b="1" i="1" smtClean="0">
                <a:solidFill>
                  <a:srgbClr val="800000"/>
                </a:solidFill>
                <a:latin typeface="Times New Roman" pitchFamily="18" charset="0"/>
                <a:cs typeface="Times New Roman" pitchFamily="18" charset="0"/>
              </a:rPr>
              <a:t>phản xạ</a:t>
            </a:r>
            <a:r>
              <a:rPr lang="en-US" b="1" i="1" smtClean="0">
                <a:solidFill>
                  <a:srgbClr val="0000FF"/>
                </a:solidFill>
                <a:latin typeface="Times New Roman" pitchFamily="18" charset="0"/>
                <a:cs typeface="Times New Roman" pitchFamily="18" charset="0"/>
              </a:rPr>
              <a:t>.</a:t>
            </a:r>
          </a:p>
          <a:p>
            <a:pPr eaLnBrk="1" hangingPunct="1">
              <a:defRPr/>
            </a:pPr>
            <a:r>
              <a:rPr lang="en-US" b="1" i="1" smtClean="0">
                <a:solidFill>
                  <a:srgbClr val="800000"/>
                </a:solidFill>
                <a:latin typeface="Times New Roman" pitchFamily="18" charset="0"/>
                <a:cs typeface="Times New Roman" pitchFamily="18" charset="0"/>
              </a:rPr>
              <a:t>Tủy sống</a:t>
            </a:r>
            <a:r>
              <a:rPr lang="en-US" b="1" smtClean="0">
                <a:solidFill>
                  <a:srgbClr val="0000FF"/>
                </a:solidFill>
                <a:latin typeface="Times New Roman" pitchFamily="18" charset="0"/>
                <a:cs typeface="Times New Roman" pitchFamily="18" charset="0"/>
              </a:rPr>
              <a:t> là trung ương thần kinh điều khiển mọi hoạt động của phản xạ.</a:t>
            </a:r>
            <a:endParaRPr lang="en-US" b="1" i="1" smtClean="0">
              <a:solidFill>
                <a:srgbClr val="0000FF"/>
              </a:solidFill>
              <a:latin typeface="Times New Roman" pitchFamily="18" charset="0"/>
              <a:cs typeface="Times New Roman" pitchFamily="18" charset="0"/>
            </a:endParaRPr>
          </a:p>
        </p:txBody>
      </p:sp>
      <p:sp>
        <p:nvSpPr>
          <p:cNvPr id="25610" name="Text Box 10"/>
          <p:cNvSpPr txBox="1">
            <a:spLocks noChangeArrowheads="1"/>
          </p:cNvSpPr>
          <p:nvPr/>
        </p:nvSpPr>
        <p:spPr bwMode="auto">
          <a:xfrm>
            <a:off x="0" y="457200"/>
            <a:ext cx="91440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2800" b="1">
                <a:solidFill>
                  <a:srgbClr val="0000FF"/>
                </a:solidFill>
                <a:latin typeface="Times New Roman" pitchFamily="18" charset="0"/>
                <a:cs typeface="Times New Roman" pitchFamily="18" charset="0"/>
              </a:rPr>
              <a:t>Tự nhiên và xã hội</a:t>
            </a:r>
          </a:p>
        </p:txBody>
      </p:sp>
      <p:sp>
        <p:nvSpPr>
          <p:cNvPr id="25611" name="Text Box 11"/>
          <p:cNvSpPr txBox="1">
            <a:spLocks noChangeArrowheads="1"/>
          </p:cNvSpPr>
          <p:nvPr/>
        </p:nvSpPr>
        <p:spPr bwMode="auto">
          <a:xfrm>
            <a:off x="0" y="914400"/>
            <a:ext cx="91440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2800" b="1">
                <a:solidFill>
                  <a:srgbClr val="FF0000"/>
                </a:solidFill>
                <a:latin typeface="Times New Roman" pitchFamily="18" charset="0"/>
                <a:cs typeface="Times New Roman" pitchFamily="18" charset="0"/>
              </a:rPr>
              <a:t>Tiết 13 : Hoạt động thần kinh (T1)</a:t>
            </a:r>
          </a:p>
        </p:txBody>
      </p:sp>
      <p:sp>
        <p:nvSpPr>
          <p:cNvPr id="20485" name="WordArt 12"/>
          <p:cNvSpPr>
            <a:spLocks noChangeArrowheads="1" noChangeShapeType="1" noTextEdit="1"/>
          </p:cNvSpPr>
          <p:nvPr/>
        </p:nvSpPr>
        <p:spPr bwMode="auto">
          <a:xfrm>
            <a:off x="609600" y="1676400"/>
            <a:ext cx="2895600" cy="685800"/>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effectLst>
                  <a:outerShdw dist="45791" dir="2021404" algn="ctr" rotWithShape="0">
                    <a:srgbClr val="B2B2B2">
                      <a:alpha val="79999"/>
                    </a:srgbClr>
                  </a:outerShdw>
                </a:effectLst>
                <a:latin typeface="Times New Roman"/>
                <a:cs typeface="Times New Roman"/>
              </a:rPr>
              <a:t> BÀI HỌC :</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1843">
                                            <p:txEl>
                                              <p:pRg st="0" end="0"/>
                                            </p:txEl>
                                          </p:spTgt>
                                        </p:tgtEl>
                                        <p:attrNameLst>
                                          <p:attrName>style.visibility</p:attrName>
                                        </p:attrNameLst>
                                      </p:cBhvr>
                                      <p:to>
                                        <p:strVal val="visible"/>
                                      </p:to>
                                    </p:set>
                                    <p:animEffect transition="in" filter="dissolve">
                                      <p:cBhvr>
                                        <p:cTn id="7" dur="500"/>
                                        <p:tgtEl>
                                          <p:spTgt spid="291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91843">
                                            <p:txEl>
                                              <p:pRg st="1" end="1"/>
                                            </p:txEl>
                                          </p:spTgt>
                                        </p:tgtEl>
                                        <p:attrNameLst>
                                          <p:attrName>style.visibility</p:attrName>
                                        </p:attrNameLst>
                                      </p:cBhvr>
                                      <p:to>
                                        <p:strVal val="visible"/>
                                      </p:to>
                                    </p:set>
                                    <p:anim calcmode="lin" valueType="num">
                                      <p:cBhvr additive="base">
                                        <p:cTn id="12" dur="500" fill="hold"/>
                                        <p:tgtEl>
                                          <p:spTgt spid="29184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918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10"/>
          <p:cNvSpPr>
            <a:spLocks noChangeArrowheads="1" noChangeShapeType="1" noTextEdit="1"/>
          </p:cNvSpPr>
          <p:nvPr/>
        </p:nvSpPr>
        <p:spPr bwMode="auto">
          <a:xfrm>
            <a:off x="762000" y="381000"/>
            <a:ext cx="7696200" cy="1905000"/>
          </a:xfrm>
          <a:prstGeom prst="rect">
            <a:avLst/>
          </a:prstGeom>
        </p:spPr>
        <p:txBody>
          <a:bodyPr wrap="none" fromWordArt="1">
            <a:prstTxWarp prst="textFadeUp">
              <a:avLst>
                <a:gd name="adj" fmla="val 0"/>
              </a:avLst>
            </a:prstTxWarp>
          </a:bodyPr>
          <a:lstStyle/>
          <a:p>
            <a:pPr algn="ctr"/>
            <a:r>
              <a:rPr lang="en-US" sz="3600" b="1" kern="10">
                <a:ln w="12700">
                  <a:solidFill>
                    <a:srgbClr val="333300"/>
                  </a:solidFill>
                  <a:round/>
                  <a:headEnd/>
                  <a:tailEnd/>
                </a:ln>
                <a:solidFill>
                  <a:srgbClr val="0000FF"/>
                </a:solidFill>
                <a:effectLst>
                  <a:outerShdw dist="35921" dir="2700000" sy="50000" rotWithShape="0">
                    <a:srgbClr val="875B0D">
                      <a:alpha val="70000"/>
                    </a:srgbClr>
                  </a:outerShdw>
                </a:effectLst>
                <a:latin typeface="Times New Roman"/>
                <a:cs typeface="Times New Roman"/>
              </a:rPr>
              <a:t>Kính chúc các thầy cô sức khoẻ.</a:t>
            </a:r>
          </a:p>
        </p:txBody>
      </p:sp>
      <p:sp>
        <p:nvSpPr>
          <p:cNvPr id="4" name="WordArt 11"/>
          <p:cNvSpPr>
            <a:spLocks noChangeArrowheads="1" noChangeShapeType="1" noTextEdit="1"/>
          </p:cNvSpPr>
          <p:nvPr/>
        </p:nvSpPr>
        <p:spPr bwMode="auto">
          <a:xfrm>
            <a:off x="914400" y="3124200"/>
            <a:ext cx="7696200" cy="1981200"/>
          </a:xfrm>
          <a:prstGeom prst="rect">
            <a:avLst/>
          </a:prstGeom>
        </p:spPr>
        <p:txBody>
          <a:bodyPr wrap="none" fromWordArt="1">
            <a:prstTxWarp prst="textCanDown">
              <a:avLst>
                <a:gd name="adj" fmla="val 33333"/>
              </a:avLst>
            </a:prstTxWarp>
          </a:bodyPr>
          <a:lstStyle/>
          <a:p>
            <a:pPr algn="ctr"/>
            <a:r>
              <a:rPr lang="vi-VN" sz="3600" b="1" kern="10">
                <a:ln w="9525">
                  <a:solidFill>
                    <a:schemeClr val="accent1"/>
                  </a:solidFill>
                  <a:round/>
                  <a:headEnd/>
                  <a:tailEnd/>
                </a:ln>
                <a:solidFill>
                  <a:srgbClr val="FF00FF"/>
                </a:solidFill>
                <a:latin typeface="Times New Roman"/>
                <a:cs typeface="Times New Roman"/>
              </a:rPr>
              <a:t>Chúc các em chăm ngoan, học giỏi.</a:t>
            </a:r>
            <a:endParaRPr lang="en-US" sz="3600" b="1" kern="10">
              <a:ln w="9525">
                <a:solidFill>
                  <a:schemeClr val="accent1"/>
                </a:solidFill>
                <a:round/>
                <a:headEnd/>
                <a:tailEnd/>
              </a:ln>
              <a:solidFill>
                <a:srgbClr val="FF00FF"/>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Hình ảnh082"/>
          <p:cNvPicPr>
            <a:picLocks noChangeAspect="1" noChangeArrowheads="1"/>
          </p:cNvPicPr>
          <p:nvPr/>
        </p:nvPicPr>
        <p:blipFill>
          <a:blip r:embed="rId3"/>
          <a:srcRect/>
          <a:stretch>
            <a:fillRect/>
          </a:stretch>
        </p:blipFill>
        <p:spPr bwMode="auto">
          <a:xfrm>
            <a:off x="4800600" y="2286000"/>
            <a:ext cx="3590925" cy="4572000"/>
          </a:xfrm>
          <a:prstGeom prst="rect">
            <a:avLst/>
          </a:prstGeom>
          <a:noFill/>
          <a:ln w="9525">
            <a:noFill/>
            <a:miter lim="800000"/>
            <a:headEnd/>
            <a:tailEnd/>
          </a:ln>
        </p:spPr>
      </p:pic>
      <p:sp>
        <p:nvSpPr>
          <p:cNvPr id="310278" name="Line 6"/>
          <p:cNvSpPr>
            <a:spLocks noChangeShapeType="1"/>
          </p:cNvSpPr>
          <p:nvPr/>
        </p:nvSpPr>
        <p:spPr bwMode="auto">
          <a:xfrm>
            <a:off x="4114800" y="2667000"/>
            <a:ext cx="2514600" cy="304800"/>
          </a:xfrm>
          <a:prstGeom prst="line">
            <a:avLst/>
          </a:prstGeom>
          <a:noFill/>
          <a:ln w="9525">
            <a:solidFill>
              <a:schemeClr val="tx1"/>
            </a:solidFill>
            <a:round/>
            <a:headEnd/>
            <a:tailEnd type="triangle" w="med" len="med"/>
          </a:ln>
        </p:spPr>
        <p:txBody>
          <a:bodyPr/>
          <a:lstStyle/>
          <a:p>
            <a:endParaRPr lang="en-US"/>
          </a:p>
        </p:txBody>
      </p:sp>
      <p:sp>
        <p:nvSpPr>
          <p:cNvPr id="310279" name="Line 7"/>
          <p:cNvSpPr>
            <a:spLocks noChangeShapeType="1"/>
          </p:cNvSpPr>
          <p:nvPr/>
        </p:nvSpPr>
        <p:spPr bwMode="auto">
          <a:xfrm flipH="1" flipV="1">
            <a:off x="7010400" y="2895600"/>
            <a:ext cx="1676400" cy="0"/>
          </a:xfrm>
          <a:prstGeom prst="line">
            <a:avLst/>
          </a:prstGeom>
          <a:noFill/>
          <a:ln w="9525">
            <a:solidFill>
              <a:schemeClr val="tx1"/>
            </a:solidFill>
            <a:round/>
            <a:headEnd/>
            <a:tailEnd type="triangle" w="med" len="med"/>
          </a:ln>
        </p:spPr>
        <p:txBody>
          <a:bodyPr/>
          <a:lstStyle/>
          <a:p>
            <a:endParaRPr lang="en-US"/>
          </a:p>
        </p:txBody>
      </p:sp>
      <p:sp>
        <p:nvSpPr>
          <p:cNvPr id="310280" name="Line 8"/>
          <p:cNvSpPr>
            <a:spLocks noChangeShapeType="1"/>
          </p:cNvSpPr>
          <p:nvPr/>
        </p:nvSpPr>
        <p:spPr bwMode="auto">
          <a:xfrm flipH="1" flipV="1">
            <a:off x="6786563" y="3981450"/>
            <a:ext cx="1981200" cy="457200"/>
          </a:xfrm>
          <a:prstGeom prst="line">
            <a:avLst/>
          </a:prstGeom>
          <a:noFill/>
          <a:ln w="9525">
            <a:solidFill>
              <a:schemeClr val="tx1"/>
            </a:solidFill>
            <a:round/>
            <a:headEnd/>
            <a:tailEnd type="triangle" w="med" len="med"/>
          </a:ln>
        </p:spPr>
        <p:txBody>
          <a:bodyPr/>
          <a:lstStyle/>
          <a:p>
            <a:endParaRPr lang="en-US"/>
          </a:p>
        </p:txBody>
      </p:sp>
      <p:sp>
        <p:nvSpPr>
          <p:cNvPr id="310287" name="Line 15"/>
          <p:cNvSpPr>
            <a:spLocks noChangeShapeType="1"/>
          </p:cNvSpPr>
          <p:nvPr/>
        </p:nvSpPr>
        <p:spPr bwMode="auto">
          <a:xfrm flipV="1">
            <a:off x="4648200" y="3657600"/>
            <a:ext cx="1828800" cy="1066800"/>
          </a:xfrm>
          <a:prstGeom prst="line">
            <a:avLst/>
          </a:prstGeom>
          <a:noFill/>
          <a:ln w="9525">
            <a:solidFill>
              <a:schemeClr val="tx1"/>
            </a:solidFill>
            <a:round/>
            <a:headEnd/>
            <a:tailEnd type="triangle" w="med" len="med"/>
          </a:ln>
        </p:spPr>
        <p:txBody>
          <a:bodyPr/>
          <a:lstStyle/>
          <a:p>
            <a:endParaRPr lang="en-US"/>
          </a:p>
        </p:txBody>
      </p:sp>
      <p:sp>
        <p:nvSpPr>
          <p:cNvPr id="310288" name="Line 16"/>
          <p:cNvSpPr>
            <a:spLocks noChangeShapeType="1"/>
          </p:cNvSpPr>
          <p:nvPr/>
        </p:nvSpPr>
        <p:spPr bwMode="auto">
          <a:xfrm flipV="1">
            <a:off x="4648200" y="4267200"/>
            <a:ext cx="1981200" cy="457200"/>
          </a:xfrm>
          <a:prstGeom prst="line">
            <a:avLst/>
          </a:prstGeom>
          <a:noFill/>
          <a:ln w="9525">
            <a:solidFill>
              <a:schemeClr val="tx1"/>
            </a:solidFill>
            <a:round/>
            <a:headEnd/>
            <a:tailEnd type="triangle" w="med" len="med"/>
          </a:ln>
        </p:spPr>
        <p:txBody>
          <a:bodyPr/>
          <a:lstStyle/>
          <a:p>
            <a:endParaRPr lang="en-US"/>
          </a:p>
        </p:txBody>
      </p:sp>
      <p:sp>
        <p:nvSpPr>
          <p:cNvPr id="310289" name="Line 17"/>
          <p:cNvSpPr>
            <a:spLocks noChangeShapeType="1"/>
          </p:cNvSpPr>
          <p:nvPr/>
        </p:nvSpPr>
        <p:spPr bwMode="auto">
          <a:xfrm>
            <a:off x="4648200" y="4724400"/>
            <a:ext cx="1828800" cy="228600"/>
          </a:xfrm>
          <a:prstGeom prst="line">
            <a:avLst/>
          </a:prstGeom>
          <a:noFill/>
          <a:ln w="9525">
            <a:solidFill>
              <a:schemeClr val="tx1"/>
            </a:solidFill>
            <a:round/>
            <a:headEnd/>
            <a:tailEnd type="triangle" w="med" len="med"/>
          </a:ln>
        </p:spPr>
        <p:txBody>
          <a:bodyPr/>
          <a:lstStyle/>
          <a:p>
            <a:endParaRPr lang="en-US"/>
          </a:p>
        </p:txBody>
      </p:sp>
      <p:sp>
        <p:nvSpPr>
          <p:cNvPr id="310290" name="Rectangle 18"/>
          <p:cNvSpPr>
            <a:spLocks noChangeArrowheads="1"/>
          </p:cNvSpPr>
          <p:nvPr/>
        </p:nvSpPr>
        <p:spPr bwMode="auto">
          <a:xfrm>
            <a:off x="0" y="4038600"/>
            <a:ext cx="3733800" cy="822325"/>
          </a:xfrm>
          <a:prstGeom prst="rect">
            <a:avLst/>
          </a:prstGeom>
          <a:noFill/>
          <a:ln w="9525">
            <a:noFill/>
            <a:miter lim="800000"/>
            <a:headEnd/>
            <a:tailEnd/>
          </a:ln>
        </p:spPr>
        <p:txBody>
          <a:bodyPr>
            <a:spAutoFit/>
          </a:bodyPr>
          <a:lstStyle/>
          <a:p>
            <a:r>
              <a:rPr lang="en-US" sz="2400" b="1">
                <a:solidFill>
                  <a:srgbClr val="0000FF"/>
                </a:solidFill>
                <a:latin typeface="Times New Roman" pitchFamily="18" charset="0"/>
                <a:cs typeface="Times New Roman" pitchFamily="18" charset="0"/>
              </a:rPr>
              <a:t>- Não và tủy sống có vai trò gì?</a:t>
            </a:r>
          </a:p>
        </p:txBody>
      </p:sp>
      <p:sp>
        <p:nvSpPr>
          <p:cNvPr id="310314" name="Rectangle 42"/>
          <p:cNvSpPr>
            <a:spLocks noChangeArrowheads="1"/>
          </p:cNvSpPr>
          <p:nvPr/>
        </p:nvSpPr>
        <p:spPr bwMode="auto">
          <a:xfrm>
            <a:off x="0" y="5029200"/>
            <a:ext cx="3505200" cy="1552575"/>
          </a:xfrm>
          <a:prstGeom prst="rect">
            <a:avLst/>
          </a:prstGeom>
          <a:noFill/>
          <a:ln w="9525">
            <a:noFill/>
            <a:miter lim="800000"/>
            <a:headEnd/>
            <a:tailEnd/>
          </a:ln>
        </p:spPr>
        <p:txBody>
          <a:bodyPr>
            <a:spAutoFit/>
          </a:bodyPr>
          <a:lstStyle/>
          <a:p>
            <a:pPr>
              <a:buFontTx/>
              <a:buChar char="-"/>
            </a:pPr>
            <a:r>
              <a:rPr lang="en-US" sz="2400" b="1">
                <a:solidFill>
                  <a:srgbClr val="0000FF"/>
                </a:solidFill>
                <a:latin typeface=".VnTime" pitchFamily="34" charset="0"/>
                <a:cs typeface="Times New Roman" pitchFamily="18" charset="0"/>
              </a:rPr>
              <a:t>    N·o vµ tñy sèng lµ trung ­¬ng thÇn kinh ®iÒu khiÓn mäi ho¹t ®éng cña c¬ thÓ.</a:t>
            </a:r>
          </a:p>
        </p:txBody>
      </p:sp>
      <p:sp>
        <p:nvSpPr>
          <p:cNvPr id="11295" name="WordArt 31"/>
          <p:cNvSpPr>
            <a:spLocks noChangeArrowheads="1" noChangeShapeType="1" noTextEdit="1"/>
          </p:cNvSpPr>
          <p:nvPr/>
        </p:nvSpPr>
        <p:spPr bwMode="auto">
          <a:xfrm>
            <a:off x="304800" y="1295400"/>
            <a:ext cx="3276600" cy="600075"/>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FF0000"/>
                  </a:solidFill>
                  <a:round/>
                  <a:headEnd/>
                  <a:tailEnd/>
                </a:ln>
                <a:effectLst>
                  <a:outerShdw dist="45791" dir="2021404" algn="ctr" rotWithShape="0">
                    <a:srgbClr val="B2B2B2">
                      <a:alpha val="79999"/>
                    </a:srgbClr>
                  </a:outerShdw>
                </a:effectLst>
                <a:latin typeface="Times New Roman"/>
                <a:cs typeface="Times New Roman"/>
              </a:rPr>
              <a:t>ÔN BÀI </a:t>
            </a:r>
            <a:r>
              <a:rPr lang="en-US" sz="3600" b="1" kern="10" dirty="0">
                <a:ln w="9525">
                  <a:solidFill>
                    <a:srgbClr val="FF0000"/>
                  </a:solidFill>
                  <a:round/>
                  <a:headEnd/>
                  <a:tailEnd/>
                </a:ln>
                <a:effectLst>
                  <a:outerShdw dist="45791" dir="2021404" algn="ctr" rotWithShape="0">
                    <a:srgbClr val="B2B2B2">
                      <a:alpha val="79999"/>
                    </a:srgbClr>
                  </a:outerShdw>
                </a:effectLst>
                <a:latin typeface="Times New Roman"/>
                <a:cs typeface="Times New Roman"/>
              </a:rPr>
              <a:t>CŨ</a:t>
            </a:r>
          </a:p>
        </p:txBody>
      </p:sp>
      <p:sp>
        <p:nvSpPr>
          <p:cNvPr id="14" name="TextBox 13"/>
          <p:cNvSpPr txBox="1">
            <a:spLocks noChangeArrowheads="1"/>
          </p:cNvSpPr>
          <p:nvPr/>
        </p:nvSpPr>
        <p:spPr bwMode="auto">
          <a:xfrm>
            <a:off x="0" y="2514600"/>
            <a:ext cx="3505200" cy="1187450"/>
          </a:xfrm>
          <a:prstGeom prst="rect">
            <a:avLst/>
          </a:prstGeom>
          <a:noFill/>
          <a:ln w="9525">
            <a:noFill/>
            <a:miter lim="800000"/>
            <a:headEnd/>
            <a:tailEnd/>
          </a:ln>
        </p:spPr>
        <p:txBody>
          <a:bodyPr>
            <a:spAutoFit/>
          </a:bodyPr>
          <a:lstStyle/>
          <a:p>
            <a:pPr marL="457200" indent="-457200"/>
            <a:r>
              <a:rPr lang="en-US" sz="2400" b="1">
                <a:solidFill>
                  <a:srgbClr val="0000FF"/>
                </a:solidFill>
                <a:latin typeface="Times New Roman" pitchFamily="18" charset="0"/>
                <a:cs typeface="Times New Roman" pitchFamily="18" charset="0"/>
              </a:rPr>
              <a:t>- Hãy  kể tên và chỉ trên sơ đồ các bộ phận của cơ quan thần kinh?</a:t>
            </a:r>
          </a:p>
        </p:txBody>
      </p:sp>
      <p:sp>
        <p:nvSpPr>
          <p:cNvPr id="11297" name="Text Box 33"/>
          <p:cNvSpPr txBox="1">
            <a:spLocks noChangeArrowheads="1"/>
          </p:cNvSpPr>
          <p:nvPr/>
        </p:nvSpPr>
        <p:spPr bwMode="auto">
          <a:xfrm>
            <a:off x="3657600" y="2133600"/>
            <a:ext cx="106680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b="1" dirty="0" err="1">
                <a:solidFill>
                  <a:srgbClr val="800000"/>
                </a:solidFill>
              </a:rPr>
              <a:t>Não</a:t>
            </a:r>
            <a:endParaRPr lang="en-US" b="1" dirty="0">
              <a:solidFill>
                <a:srgbClr val="800000"/>
              </a:solidFill>
            </a:endParaRPr>
          </a:p>
        </p:txBody>
      </p:sp>
      <p:sp>
        <p:nvSpPr>
          <p:cNvPr id="11298" name="Text Box 34"/>
          <p:cNvSpPr txBox="1">
            <a:spLocks noChangeArrowheads="1"/>
          </p:cNvSpPr>
          <p:nvPr/>
        </p:nvSpPr>
        <p:spPr bwMode="auto">
          <a:xfrm>
            <a:off x="8458200" y="2286000"/>
            <a:ext cx="68580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b="1" dirty="0" err="1">
                <a:solidFill>
                  <a:srgbClr val="800000"/>
                </a:solidFill>
              </a:rPr>
              <a:t>Hộp</a:t>
            </a:r>
            <a:r>
              <a:rPr lang="en-US" b="1" dirty="0">
                <a:solidFill>
                  <a:srgbClr val="800000"/>
                </a:solidFill>
              </a:rPr>
              <a:t> </a:t>
            </a:r>
            <a:r>
              <a:rPr lang="en-US" b="1" dirty="0" err="1">
                <a:solidFill>
                  <a:srgbClr val="800000"/>
                </a:solidFill>
              </a:rPr>
              <a:t>sọ</a:t>
            </a:r>
            <a:endParaRPr lang="en-US" b="1" dirty="0">
              <a:solidFill>
                <a:srgbClr val="800000"/>
              </a:solidFill>
            </a:endParaRPr>
          </a:p>
        </p:txBody>
      </p:sp>
      <p:sp>
        <p:nvSpPr>
          <p:cNvPr id="11299" name="Text Box 35"/>
          <p:cNvSpPr txBox="1">
            <a:spLocks noChangeArrowheads="1"/>
          </p:cNvSpPr>
          <p:nvPr/>
        </p:nvSpPr>
        <p:spPr bwMode="auto">
          <a:xfrm>
            <a:off x="3886200" y="4572000"/>
            <a:ext cx="838200" cy="91598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b="1">
                <a:solidFill>
                  <a:srgbClr val="800000"/>
                </a:solidFill>
              </a:rPr>
              <a:t>Dây thần kinh</a:t>
            </a:r>
          </a:p>
        </p:txBody>
      </p:sp>
      <p:sp>
        <p:nvSpPr>
          <p:cNvPr id="11300" name="Text Box 36"/>
          <p:cNvSpPr txBox="1">
            <a:spLocks noChangeArrowheads="1"/>
          </p:cNvSpPr>
          <p:nvPr/>
        </p:nvSpPr>
        <p:spPr bwMode="auto">
          <a:xfrm>
            <a:off x="8382000" y="4191000"/>
            <a:ext cx="76200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b="1">
                <a:solidFill>
                  <a:srgbClr val="800000"/>
                </a:solidFill>
              </a:rPr>
              <a:t>Tủy sống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95"/>
                                        </p:tgtEl>
                                        <p:attrNameLst>
                                          <p:attrName>style.visibility</p:attrName>
                                        </p:attrNameLst>
                                      </p:cBhvr>
                                      <p:to>
                                        <p:strVal val="visible"/>
                                      </p:to>
                                    </p:set>
                                    <p:anim calcmode="lin" valueType="num">
                                      <p:cBhvr additive="base">
                                        <p:cTn id="7" dur="500" fill="hold"/>
                                        <p:tgtEl>
                                          <p:spTgt spid="11295"/>
                                        </p:tgtEl>
                                        <p:attrNameLst>
                                          <p:attrName>ppt_x</p:attrName>
                                        </p:attrNameLst>
                                      </p:cBhvr>
                                      <p:tavLst>
                                        <p:tav tm="0">
                                          <p:val>
                                            <p:strVal val="#ppt_x"/>
                                          </p:val>
                                        </p:tav>
                                        <p:tav tm="100000">
                                          <p:val>
                                            <p:strVal val="#ppt_x"/>
                                          </p:val>
                                        </p:tav>
                                      </p:tavLst>
                                    </p:anim>
                                    <p:anim calcmode="lin" valueType="num">
                                      <p:cBhvr additive="base">
                                        <p:cTn id="8" dur="500" fill="hold"/>
                                        <p:tgtEl>
                                          <p:spTgt spid="112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13"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14">
                                            <p:txEl>
                                              <p:pRg st="0" end="0"/>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10278"/>
                                        </p:tgtEl>
                                        <p:attrNameLst>
                                          <p:attrName>style.visibility</p:attrName>
                                        </p:attrNameLst>
                                      </p:cBhvr>
                                      <p:to>
                                        <p:strVal val="visible"/>
                                      </p:to>
                                    </p:set>
                                    <p:anim calcmode="lin" valueType="num">
                                      <p:cBhvr additive="base">
                                        <p:cTn id="20" dur="500" fill="hold"/>
                                        <p:tgtEl>
                                          <p:spTgt spid="310278"/>
                                        </p:tgtEl>
                                        <p:attrNameLst>
                                          <p:attrName>ppt_x</p:attrName>
                                        </p:attrNameLst>
                                      </p:cBhvr>
                                      <p:tavLst>
                                        <p:tav tm="0">
                                          <p:val>
                                            <p:strVal val="#ppt_x"/>
                                          </p:val>
                                        </p:tav>
                                        <p:tav tm="100000">
                                          <p:val>
                                            <p:strVal val="#ppt_x"/>
                                          </p:val>
                                        </p:tav>
                                      </p:tavLst>
                                    </p:anim>
                                    <p:anim calcmode="lin" valueType="num">
                                      <p:cBhvr additive="base">
                                        <p:cTn id="21" dur="500" fill="hold"/>
                                        <p:tgtEl>
                                          <p:spTgt spid="310278"/>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297"/>
                                        </p:tgtEl>
                                        <p:attrNameLst>
                                          <p:attrName>style.visibility</p:attrName>
                                        </p:attrNameLst>
                                      </p:cBhvr>
                                      <p:to>
                                        <p:strVal val="visible"/>
                                      </p:to>
                                    </p:set>
                                    <p:anim calcmode="lin" valueType="num">
                                      <p:cBhvr additive="base">
                                        <p:cTn id="24" dur="500" fill="hold"/>
                                        <p:tgtEl>
                                          <p:spTgt spid="11297"/>
                                        </p:tgtEl>
                                        <p:attrNameLst>
                                          <p:attrName>ppt_x</p:attrName>
                                        </p:attrNameLst>
                                      </p:cBhvr>
                                      <p:tavLst>
                                        <p:tav tm="0">
                                          <p:val>
                                            <p:strVal val="#ppt_x"/>
                                          </p:val>
                                        </p:tav>
                                        <p:tav tm="100000">
                                          <p:val>
                                            <p:strVal val="#ppt_x"/>
                                          </p:val>
                                        </p:tav>
                                      </p:tavLst>
                                    </p:anim>
                                    <p:anim calcmode="lin" valueType="num">
                                      <p:cBhvr additive="base">
                                        <p:cTn id="25" dur="500" fill="hold"/>
                                        <p:tgtEl>
                                          <p:spTgt spid="1129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298"/>
                                        </p:tgtEl>
                                        <p:attrNameLst>
                                          <p:attrName>style.visibility</p:attrName>
                                        </p:attrNameLst>
                                      </p:cBhvr>
                                      <p:to>
                                        <p:strVal val="visible"/>
                                      </p:to>
                                    </p:set>
                                    <p:anim calcmode="lin" valueType="num">
                                      <p:cBhvr additive="base">
                                        <p:cTn id="30" dur="500" fill="hold"/>
                                        <p:tgtEl>
                                          <p:spTgt spid="11298"/>
                                        </p:tgtEl>
                                        <p:attrNameLst>
                                          <p:attrName>ppt_x</p:attrName>
                                        </p:attrNameLst>
                                      </p:cBhvr>
                                      <p:tavLst>
                                        <p:tav tm="0">
                                          <p:val>
                                            <p:strVal val="#ppt_x"/>
                                          </p:val>
                                        </p:tav>
                                        <p:tav tm="100000">
                                          <p:val>
                                            <p:strVal val="#ppt_x"/>
                                          </p:val>
                                        </p:tav>
                                      </p:tavLst>
                                    </p:anim>
                                    <p:anim calcmode="lin" valueType="num">
                                      <p:cBhvr additive="base">
                                        <p:cTn id="31" dur="500" fill="hold"/>
                                        <p:tgtEl>
                                          <p:spTgt spid="1129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10279"/>
                                        </p:tgtEl>
                                        <p:attrNameLst>
                                          <p:attrName>style.visibility</p:attrName>
                                        </p:attrNameLst>
                                      </p:cBhvr>
                                      <p:to>
                                        <p:strVal val="visible"/>
                                      </p:to>
                                    </p:set>
                                    <p:anim calcmode="lin" valueType="num">
                                      <p:cBhvr additive="base">
                                        <p:cTn id="34" dur="500" fill="hold"/>
                                        <p:tgtEl>
                                          <p:spTgt spid="310279"/>
                                        </p:tgtEl>
                                        <p:attrNameLst>
                                          <p:attrName>ppt_x</p:attrName>
                                        </p:attrNameLst>
                                      </p:cBhvr>
                                      <p:tavLst>
                                        <p:tav tm="0">
                                          <p:val>
                                            <p:strVal val="#ppt_x"/>
                                          </p:val>
                                        </p:tav>
                                        <p:tav tm="100000">
                                          <p:val>
                                            <p:strVal val="#ppt_x"/>
                                          </p:val>
                                        </p:tav>
                                      </p:tavLst>
                                    </p:anim>
                                    <p:anim calcmode="lin" valueType="num">
                                      <p:cBhvr additive="base">
                                        <p:cTn id="35" dur="500" fill="hold"/>
                                        <p:tgtEl>
                                          <p:spTgt spid="31027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299"/>
                                        </p:tgtEl>
                                        <p:attrNameLst>
                                          <p:attrName>style.visibility</p:attrName>
                                        </p:attrNameLst>
                                      </p:cBhvr>
                                      <p:to>
                                        <p:strVal val="visible"/>
                                      </p:to>
                                    </p:set>
                                    <p:anim calcmode="lin" valueType="num">
                                      <p:cBhvr additive="base">
                                        <p:cTn id="40" dur="500" fill="hold"/>
                                        <p:tgtEl>
                                          <p:spTgt spid="11299"/>
                                        </p:tgtEl>
                                        <p:attrNameLst>
                                          <p:attrName>ppt_x</p:attrName>
                                        </p:attrNameLst>
                                      </p:cBhvr>
                                      <p:tavLst>
                                        <p:tav tm="0">
                                          <p:val>
                                            <p:strVal val="#ppt_x"/>
                                          </p:val>
                                        </p:tav>
                                        <p:tav tm="100000">
                                          <p:val>
                                            <p:strVal val="#ppt_x"/>
                                          </p:val>
                                        </p:tav>
                                      </p:tavLst>
                                    </p:anim>
                                    <p:anim calcmode="lin" valueType="num">
                                      <p:cBhvr additive="base">
                                        <p:cTn id="41" dur="500" fill="hold"/>
                                        <p:tgtEl>
                                          <p:spTgt spid="1129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10287"/>
                                        </p:tgtEl>
                                        <p:attrNameLst>
                                          <p:attrName>style.visibility</p:attrName>
                                        </p:attrNameLst>
                                      </p:cBhvr>
                                      <p:to>
                                        <p:strVal val="visible"/>
                                      </p:to>
                                    </p:set>
                                    <p:anim calcmode="lin" valueType="num">
                                      <p:cBhvr additive="base">
                                        <p:cTn id="44" dur="500" fill="hold"/>
                                        <p:tgtEl>
                                          <p:spTgt spid="310287"/>
                                        </p:tgtEl>
                                        <p:attrNameLst>
                                          <p:attrName>ppt_x</p:attrName>
                                        </p:attrNameLst>
                                      </p:cBhvr>
                                      <p:tavLst>
                                        <p:tav tm="0">
                                          <p:val>
                                            <p:strVal val="#ppt_x"/>
                                          </p:val>
                                        </p:tav>
                                        <p:tav tm="100000">
                                          <p:val>
                                            <p:strVal val="#ppt_x"/>
                                          </p:val>
                                        </p:tav>
                                      </p:tavLst>
                                    </p:anim>
                                    <p:anim calcmode="lin" valueType="num">
                                      <p:cBhvr additive="base">
                                        <p:cTn id="45" dur="500" fill="hold"/>
                                        <p:tgtEl>
                                          <p:spTgt spid="310287"/>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10288"/>
                                        </p:tgtEl>
                                        <p:attrNameLst>
                                          <p:attrName>style.visibility</p:attrName>
                                        </p:attrNameLst>
                                      </p:cBhvr>
                                      <p:to>
                                        <p:strVal val="visible"/>
                                      </p:to>
                                    </p:set>
                                    <p:anim calcmode="lin" valueType="num">
                                      <p:cBhvr additive="base">
                                        <p:cTn id="48" dur="500" fill="hold"/>
                                        <p:tgtEl>
                                          <p:spTgt spid="310288"/>
                                        </p:tgtEl>
                                        <p:attrNameLst>
                                          <p:attrName>ppt_x</p:attrName>
                                        </p:attrNameLst>
                                      </p:cBhvr>
                                      <p:tavLst>
                                        <p:tav tm="0">
                                          <p:val>
                                            <p:strVal val="#ppt_x"/>
                                          </p:val>
                                        </p:tav>
                                        <p:tav tm="100000">
                                          <p:val>
                                            <p:strVal val="#ppt_x"/>
                                          </p:val>
                                        </p:tav>
                                      </p:tavLst>
                                    </p:anim>
                                    <p:anim calcmode="lin" valueType="num">
                                      <p:cBhvr additive="base">
                                        <p:cTn id="49" dur="500" fill="hold"/>
                                        <p:tgtEl>
                                          <p:spTgt spid="310288"/>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310289"/>
                                        </p:tgtEl>
                                        <p:attrNameLst>
                                          <p:attrName>style.visibility</p:attrName>
                                        </p:attrNameLst>
                                      </p:cBhvr>
                                      <p:to>
                                        <p:strVal val="visible"/>
                                      </p:to>
                                    </p:set>
                                    <p:anim calcmode="lin" valueType="num">
                                      <p:cBhvr additive="base">
                                        <p:cTn id="52" dur="500" fill="hold"/>
                                        <p:tgtEl>
                                          <p:spTgt spid="310289"/>
                                        </p:tgtEl>
                                        <p:attrNameLst>
                                          <p:attrName>ppt_x</p:attrName>
                                        </p:attrNameLst>
                                      </p:cBhvr>
                                      <p:tavLst>
                                        <p:tav tm="0">
                                          <p:val>
                                            <p:strVal val="#ppt_x"/>
                                          </p:val>
                                        </p:tav>
                                        <p:tav tm="100000">
                                          <p:val>
                                            <p:strVal val="#ppt_x"/>
                                          </p:val>
                                        </p:tav>
                                      </p:tavLst>
                                    </p:anim>
                                    <p:anim calcmode="lin" valueType="num">
                                      <p:cBhvr additive="base">
                                        <p:cTn id="53" dur="500" fill="hold"/>
                                        <p:tgtEl>
                                          <p:spTgt spid="31028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1300"/>
                                        </p:tgtEl>
                                        <p:attrNameLst>
                                          <p:attrName>style.visibility</p:attrName>
                                        </p:attrNameLst>
                                      </p:cBhvr>
                                      <p:to>
                                        <p:strVal val="visible"/>
                                      </p:to>
                                    </p:set>
                                    <p:anim calcmode="lin" valueType="num">
                                      <p:cBhvr additive="base">
                                        <p:cTn id="58" dur="500" fill="hold"/>
                                        <p:tgtEl>
                                          <p:spTgt spid="11300"/>
                                        </p:tgtEl>
                                        <p:attrNameLst>
                                          <p:attrName>ppt_x</p:attrName>
                                        </p:attrNameLst>
                                      </p:cBhvr>
                                      <p:tavLst>
                                        <p:tav tm="0">
                                          <p:val>
                                            <p:strVal val="#ppt_x"/>
                                          </p:val>
                                        </p:tav>
                                        <p:tav tm="100000">
                                          <p:val>
                                            <p:strVal val="#ppt_x"/>
                                          </p:val>
                                        </p:tav>
                                      </p:tavLst>
                                    </p:anim>
                                    <p:anim calcmode="lin" valueType="num">
                                      <p:cBhvr additive="base">
                                        <p:cTn id="59" dur="500" fill="hold"/>
                                        <p:tgtEl>
                                          <p:spTgt spid="11300"/>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10280"/>
                                        </p:tgtEl>
                                        <p:attrNameLst>
                                          <p:attrName>style.visibility</p:attrName>
                                        </p:attrNameLst>
                                      </p:cBhvr>
                                      <p:to>
                                        <p:strVal val="visible"/>
                                      </p:to>
                                    </p:set>
                                    <p:anim calcmode="lin" valueType="num">
                                      <p:cBhvr additive="base">
                                        <p:cTn id="62" dur="500" fill="hold"/>
                                        <p:tgtEl>
                                          <p:spTgt spid="310280"/>
                                        </p:tgtEl>
                                        <p:attrNameLst>
                                          <p:attrName>ppt_x</p:attrName>
                                        </p:attrNameLst>
                                      </p:cBhvr>
                                      <p:tavLst>
                                        <p:tav tm="0">
                                          <p:val>
                                            <p:strVal val="#ppt_x"/>
                                          </p:val>
                                        </p:tav>
                                        <p:tav tm="100000">
                                          <p:val>
                                            <p:strVal val="#ppt_x"/>
                                          </p:val>
                                        </p:tav>
                                      </p:tavLst>
                                    </p:anim>
                                    <p:anim calcmode="lin" valueType="num">
                                      <p:cBhvr additive="base">
                                        <p:cTn id="63" dur="500" fill="hold"/>
                                        <p:tgtEl>
                                          <p:spTgt spid="310280"/>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7" presetClass="entr" presetSubtype="0" fill="hold" grpId="0" nodeType="clickEffect">
                                  <p:stCondLst>
                                    <p:cond delay="0"/>
                                  </p:stCondLst>
                                  <p:iterate type="lt">
                                    <p:tmPct val="50000"/>
                                  </p:iterate>
                                  <p:childTnLst>
                                    <p:set>
                                      <p:cBhvr>
                                        <p:cTn id="67" dur="1" fill="hold">
                                          <p:stCondLst>
                                            <p:cond delay="0"/>
                                          </p:stCondLst>
                                        </p:cTn>
                                        <p:tgtEl>
                                          <p:spTgt spid="310290"/>
                                        </p:tgtEl>
                                        <p:attrNameLst>
                                          <p:attrName>style.visibility</p:attrName>
                                        </p:attrNameLst>
                                      </p:cBhvr>
                                      <p:to>
                                        <p:strVal val="visible"/>
                                      </p:to>
                                    </p:set>
                                    <p:anim calcmode="discrete" valueType="clr">
                                      <p:cBhvr override="childStyle">
                                        <p:cTn id="68" dur="80"/>
                                        <p:tgtEl>
                                          <p:spTgt spid="310290"/>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310290"/>
                                        </p:tgtEl>
                                        <p:attrNameLst>
                                          <p:attrName>fillcolor</p:attrName>
                                        </p:attrNameLst>
                                      </p:cBhvr>
                                      <p:tavLst>
                                        <p:tav tm="0">
                                          <p:val>
                                            <p:clrVal>
                                              <a:schemeClr val="accent2"/>
                                            </p:clrVal>
                                          </p:val>
                                        </p:tav>
                                        <p:tav tm="50000">
                                          <p:val>
                                            <p:clrVal>
                                              <a:schemeClr val="hlink"/>
                                            </p:clrVal>
                                          </p:val>
                                        </p:tav>
                                      </p:tavLst>
                                    </p:anim>
                                    <p:set>
                                      <p:cBhvr>
                                        <p:cTn id="70" dur="80"/>
                                        <p:tgtEl>
                                          <p:spTgt spid="310290"/>
                                        </p:tgtEl>
                                        <p:attrNameLst>
                                          <p:attrName>fill.type</p:attrName>
                                        </p:attrNameLst>
                                      </p:cBhvr>
                                      <p:to>
                                        <p:strVal val="solid"/>
                                      </p:to>
                                    </p:set>
                                  </p:childTnLst>
                                </p:cTn>
                              </p:par>
                            </p:childTnLst>
                          </p:cTn>
                        </p:par>
                      </p:childTnLst>
                    </p:cTn>
                  </p:par>
                  <p:par>
                    <p:cTn id="71" fill="hold">
                      <p:stCondLst>
                        <p:cond delay="indefinite"/>
                      </p:stCondLst>
                      <p:childTnLst>
                        <p:par>
                          <p:cTn id="72" fill="hold">
                            <p:stCondLst>
                              <p:cond delay="0"/>
                            </p:stCondLst>
                            <p:childTnLst>
                              <p:par>
                                <p:cTn id="73" presetID="27" presetClass="entr" presetSubtype="0" fill="hold" grpId="0" nodeType="clickEffect">
                                  <p:stCondLst>
                                    <p:cond delay="0"/>
                                  </p:stCondLst>
                                  <p:iterate type="lt">
                                    <p:tmPct val="50000"/>
                                  </p:iterate>
                                  <p:childTnLst>
                                    <p:set>
                                      <p:cBhvr>
                                        <p:cTn id="74" dur="1" fill="hold">
                                          <p:stCondLst>
                                            <p:cond delay="0"/>
                                          </p:stCondLst>
                                        </p:cTn>
                                        <p:tgtEl>
                                          <p:spTgt spid="310314"/>
                                        </p:tgtEl>
                                        <p:attrNameLst>
                                          <p:attrName>style.visibility</p:attrName>
                                        </p:attrNameLst>
                                      </p:cBhvr>
                                      <p:to>
                                        <p:strVal val="visible"/>
                                      </p:to>
                                    </p:set>
                                    <p:anim calcmode="discrete" valueType="clr">
                                      <p:cBhvr override="childStyle">
                                        <p:cTn id="75" dur="80"/>
                                        <p:tgtEl>
                                          <p:spTgt spid="310314"/>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310314"/>
                                        </p:tgtEl>
                                        <p:attrNameLst>
                                          <p:attrName>fillcolor</p:attrName>
                                        </p:attrNameLst>
                                      </p:cBhvr>
                                      <p:tavLst>
                                        <p:tav tm="0">
                                          <p:val>
                                            <p:clrVal>
                                              <a:schemeClr val="accent2"/>
                                            </p:clrVal>
                                          </p:val>
                                        </p:tav>
                                        <p:tav tm="50000">
                                          <p:val>
                                            <p:clrVal>
                                              <a:schemeClr val="hlink"/>
                                            </p:clrVal>
                                          </p:val>
                                        </p:tav>
                                      </p:tavLst>
                                    </p:anim>
                                    <p:set>
                                      <p:cBhvr>
                                        <p:cTn id="77" dur="80"/>
                                        <p:tgtEl>
                                          <p:spTgt spid="3103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8" grpId="0" animBg="1"/>
      <p:bldP spid="310279" grpId="0" animBg="1"/>
      <p:bldP spid="310280" grpId="0" animBg="1"/>
      <p:bldP spid="310287" grpId="0" animBg="1"/>
      <p:bldP spid="310288" grpId="0" animBg="1"/>
      <p:bldP spid="310289" grpId="0" animBg="1"/>
      <p:bldP spid="310290" grpId="0"/>
      <p:bldP spid="310314" grpId="0"/>
      <p:bldP spid="11295" grpId="0" animBg="1"/>
      <p:bldP spid="11297" grpId="0"/>
      <p:bldP spid="11298" grpId="0"/>
      <p:bldP spid="11299" grpId="0"/>
      <p:bldP spid="113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990600" y="533400"/>
            <a:ext cx="7315200" cy="396875"/>
          </a:xfrm>
          <a:prstGeom prst="rect">
            <a:avLst/>
          </a:prstGeom>
          <a:noFill/>
          <a:ln w="9525">
            <a:noFill/>
            <a:miter lim="800000"/>
            <a:headEnd/>
            <a:tailEnd/>
          </a:ln>
        </p:spPr>
        <p:txBody>
          <a:bodyPr>
            <a:spAutoFit/>
          </a:bodyPr>
          <a:lstStyle/>
          <a:p>
            <a:pPr algn="ctr"/>
            <a:endParaRPr lang="vi-VN" sz="2000">
              <a:solidFill>
                <a:srgbClr val="C00000"/>
              </a:solidFill>
              <a:latin typeface=".VnBodoniH" pitchFamily="34" charset="0"/>
            </a:endParaRPr>
          </a:p>
        </p:txBody>
      </p:sp>
      <p:sp>
        <p:nvSpPr>
          <p:cNvPr id="78853" name="Text Box 5"/>
          <p:cNvSpPr txBox="1">
            <a:spLocks noChangeArrowheads="1"/>
          </p:cNvSpPr>
          <p:nvPr/>
        </p:nvSpPr>
        <p:spPr bwMode="auto">
          <a:xfrm>
            <a:off x="0" y="1600200"/>
            <a:ext cx="91440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2800" b="1">
                <a:solidFill>
                  <a:srgbClr val="0000FF"/>
                </a:solidFill>
                <a:latin typeface="Times New Roman" pitchFamily="18" charset="0"/>
                <a:cs typeface="Times New Roman" pitchFamily="18" charset="0"/>
              </a:rPr>
              <a:t>1. Hoạt động 1: Phân tích hoạt động phản xạ</a:t>
            </a:r>
          </a:p>
        </p:txBody>
      </p:sp>
      <p:sp>
        <p:nvSpPr>
          <p:cNvPr id="78855" name="Text Box 7"/>
          <p:cNvSpPr txBox="1">
            <a:spLocks noChangeArrowheads="1"/>
          </p:cNvSpPr>
          <p:nvPr/>
        </p:nvSpPr>
        <p:spPr bwMode="auto">
          <a:xfrm>
            <a:off x="0" y="457200"/>
            <a:ext cx="91440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2800" b="1" dirty="0" err="1">
                <a:solidFill>
                  <a:srgbClr val="0000FF"/>
                </a:solidFill>
                <a:latin typeface="Times New Roman" pitchFamily="18" charset="0"/>
                <a:cs typeface="Times New Roman" pitchFamily="18" charset="0"/>
              </a:rPr>
              <a:t>Tự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hội</a:t>
            </a:r>
            <a:endParaRPr lang="en-US" sz="2800" b="1" dirty="0">
              <a:solidFill>
                <a:srgbClr val="0000FF"/>
              </a:solidFill>
              <a:latin typeface="Times New Roman" pitchFamily="18" charset="0"/>
              <a:cs typeface="Times New Roman" pitchFamily="18" charset="0"/>
            </a:endParaRPr>
          </a:p>
        </p:txBody>
      </p:sp>
      <p:sp>
        <p:nvSpPr>
          <p:cNvPr id="78856" name="Text Box 8"/>
          <p:cNvSpPr txBox="1">
            <a:spLocks noChangeArrowheads="1"/>
          </p:cNvSpPr>
          <p:nvPr/>
        </p:nvSpPr>
        <p:spPr bwMode="auto">
          <a:xfrm>
            <a:off x="0" y="914400"/>
            <a:ext cx="91440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2800" b="1">
                <a:solidFill>
                  <a:srgbClr val="FF0000"/>
                </a:solidFill>
                <a:latin typeface="Times New Roman" pitchFamily="18" charset="0"/>
                <a:cs typeface="Times New Roman" pitchFamily="18" charset="0"/>
              </a:rPr>
              <a:t>Tiết 13 : Hoạt động thần kinh (T1)</a:t>
            </a:r>
          </a:p>
        </p:txBody>
      </p:sp>
      <p:sp>
        <p:nvSpPr>
          <p:cNvPr id="78857" name="Text Box 9"/>
          <p:cNvSpPr txBox="1">
            <a:spLocks noChangeArrowheads="1"/>
          </p:cNvSpPr>
          <p:nvPr/>
        </p:nvSpPr>
        <p:spPr bwMode="auto">
          <a:xfrm>
            <a:off x="0" y="2286000"/>
            <a:ext cx="9144000" cy="12001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Câu</a:t>
            </a:r>
            <a:r>
              <a:rPr lang="en-US" sz="2400" b="1" u="sng" dirty="0">
                <a:solidFill>
                  <a:srgbClr val="FF0000"/>
                </a:solidFill>
                <a:latin typeface="Times New Roman" pitchFamily="18" charset="0"/>
                <a:cs typeface="Times New Roman" pitchFamily="18" charset="0"/>
              </a:rPr>
              <a:t> 1:</a:t>
            </a:r>
            <a:r>
              <a:rPr lang="en-US" sz="2400" b="1" dirty="0">
                <a:solidFill>
                  <a:srgbClr val="FF0000"/>
                </a:solidFill>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1 SGK (T28) – </a:t>
            </a:r>
            <a:r>
              <a:rPr lang="en-US" sz="2400" b="1" dirty="0" err="1">
                <a:latin typeface="Times New Roman" pitchFamily="18" charset="0"/>
                <a:cs typeface="Times New Roman" pitchFamily="18" charset="0"/>
              </a:rPr>
              <a:t>Tranh</a:t>
            </a:r>
            <a:r>
              <a:rPr lang="en-US" sz="2400" b="1" dirty="0">
                <a:latin typeface="Times New Roman" pitchFamily="18" charset="0"/>
                <a:cs typeface="Times New Roman" pitchFamily="18" charset="0"/>
              </a:rPr>
              <a:t> 1 </a:t>
            </a:r>
            <a:r>
              <a:rPr lang="en-US" sz="2400" b="1" dirty="0" err="1">
                <a:latin typeface="Times New Roman" pitchFamily="18" charset="0"/>
                <a:cs typeface="Times New Roman" pitchFamily="18" charset="0"/>
              </a:rPr>
              <a:t>ghi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theo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nội</a:t>
            </a:r>
            <a:r>
              <a:rPr lang="en-US" sz="2400" b="1" dirty="0">
                <a:latin typeface="Times New Roman" pitchFamily="18" charset="0"/>
                <a:cs typeface="Times New Roman" pitchFamily="18" charset="0"/>
              </a:rPr>
              <a:t> dung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1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sẽ</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chạm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tay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cốc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nóng</a:t>
            </a:r>
            <a:r>
              <a:rPr lang="en-US" sz="2400" b="1" dirty="0">
                <a:latin typeface="Times New Roman" pitchFamily="18" charset="0"/>
                <a:cs typeface="Times New Roman" pitchFamily="18" charset="0"/>
              </a:rPr>
              <a:t>?</a:t>
            </a:r>
          </a:p>
        </p:txBody>
      </p:sp>
      <p:sp>
        <p:nvSpPr>
          <p:cNvPr id="78858" name="Text Box 10"/>
          <p:cNvSpPr txBox="1">
            <a:spLocks noChangeArrowheads="1"/>
          </p:cNvSpPr>
          <p:nvPr/>
        </p:nvSpPr>
        <p:spPr bwMode="auto">
          <a:xfrm>
            <a:off x="0" y="3429000"/>
            <a:ext cx="9144000" cy="8302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400" b="1" u="sng" dirty="0">
                <a:solidFill>
                  <a:srgbClr val="FF0000"/>
                </a:solidFill>
                <a:latin typeface="Times New Roman" pitchFamily="18" charset="0"/>
                <a:cs typeface="Times New Roman" pitchFamily="18" charset="0"/>
              </a:rPr>
              <a:t> - Câu2:</a:t>
            </a:r>
            <a:r>
              <a:rPr lang="en-US" sz="2400" b="1" dirty="0">
                <a:solidFill>
                  <a:srgbClr val="FF0000"/>
                </a:solidFill>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ngờ</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giẫm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nhọn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cứng</a:t>
            </a:r>
            <a:r>
              <a:rPr lang="en-US" sz="2400" b="1" dirty="0">
                <a:latin typeface="Times New Roman" pitchFamily="18" charset="0"/>
                <a:cs typeface="Times New Roman" pitchFamily="18" charset="0"/>
              </a:rPr>
              <a:t>?</a:t>
            </a:r>
          </a:p>
        </p:txBody>
      </p:sp>
      <p:sp>
        <p:nvSpPr>
          <p:cNvPr id="78859" name="Text Box 11"/>
          <p:cNvSpPr txBox="1">
            <a:spLocks noChangeArrowheads="1"/>
          </p:cNvSpPr>
          <p:nvPr/>
        </p:nvSpPr>
        <p:spPr bwMode="auto">
          <a:xfrm>
            <a:off x="0" y="4267200"/>
            <a:ext cx="9144000" cy="8302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Câu</a:t>
            </a:r>
            <a:r>
              <a:rPr lang="en-US" sz="2400" b="1" u="sng" dirty="0">
                <a:solidFill>
                  <a:srgbClr val="FF0000"/>
                </a:solidFill>
                <a:latin typeface="Times New Roman" pitchFamily="18" charset="0"/>
                <a:cs typeface="Times New Roman" pitchFamily="18" charset="0"/>
              </a:rPr>
              <a:t> 3</a:t>
            </a:r>
            <a:r>
              <a:rPr lang="en-US" sz="2400" b="1" dirty="0">
                <a:solidFill>
                  <a:srgbClr val="FF0000"/>
                </a:solidFill>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nhìn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tay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phía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mình</a:t>
            </a:r>
            <a:r>
              <a:rPr lang="en-US" sz="2400" b="1" dirty="0">
                <a:latin typeface="Times New Roman" pitchFamily="18" charset="0"/>
                <a:cs typeface="Times New Roman" pitchFamily="18" charset="0"/>
              </a:rPr>
              <a:t>?</a:t>
            </a:r>
          </a:p>
        </p:txBody>
      </p:sp>
      <p:sp>
        <p:nvSpPr>
          <p:cNvPr id="78860" name="Text Box 12"/>
          <p:cNvSpPr txBox="1">
            <a:spLocks noChangeArrowheads="1"/>
          </p:cNvSpPr>
          <p:nvPr/>
        </p:nvSpPr>
        <p:spPr bwMode="auto">
          <a:xfrm>
            <a:off x="0" y="5105400"/>
            <a:ext cx="9144000" cy="8302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Câu</a:t>
            </a:r>
            <a:r>
              <a:rPr lang="en-US" sz="2400" b="1" u="sng" dirty="0">
                <a:solidFill>
                  <a:srgbClr val="FF0000"/>
                </a:solidFill>
                <a:latin typeface="Times New Roman" pitchFamily="18" charset="0"/>
                <a:cs typeface="Times New Roman" pitchFamily="18" charset="0"/>
              </a:rPr>
              <a:t> 4:</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nhìn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chua</a:t>
            </a:r>
            <a:r>
              <a:rPr lang="en-US" sz="2400" b="1" dirty="0">
                <a:latin typeface="Times New Roman" pitchFamily="18" charset="0"/>
                <a:cs typeface="Times New Roman" pitchFamily="18" charset="0"/>
              </a:rPr>
              <a:t>?</a:t>
            </a:r>
          </a:p>
        </p:txBody>
      </p:sp>
      <p:sp>
        <p:nvSpPr>
          <p:cNvPr id="78861" name="Text Box 13"/>
          <p:cNvSpPr txBox="1">
            <a:spLocks noChangeArrowheads="1"/>
          </p:cNvSpPr>
          <p:nvPr/>
        </p:nvSpPr>
        <p:spPr bwMode="auto">
          <a:xfrm>
            <a:off x="0" y="6035675"/>
            <a:ext cx="9144000" cy="8223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400" b="1">
                <a:solidFill>
                  <a:srgbClr val="0000FF"/>
                </a:solidFill>
                <a:latin typeface="Times New Roman" pitchFamily="18" charset="0"/>
                <a:cs typeface="Times New Roman" pitchFamily="18" charset="0"/>
              </a:rPr>
              <a:t>* Bộ phận nào của cơ quan thần kinh đã điều khiển các phản ứng đó của em?</a:t>
            </a:r>
            <a:endParaRPr lang="en-US" sz="2400" b="1">
              <a:latin typeface="Times New Roman" pitchFamily="18" charset="0"/>
              <a:cs typeface="Times New Roman" pitchFamily="18"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8856"/>
                                        </p:tgtEl>
                                        <p:attrNameLst>
                                          <p:attrName>style.visibility</p:attrName>
                                        </p:attrNameLst>
                                      </p:cBhvr>
                                      <p:to>
                                        <p:strVal val="visible"/>
                                      </p:to>
                                    </p:set>
                                    <p:anim calcmode="discrete" valueType="clr">
                                      <p:cBhvr override="childStyle">
                                        <p:cTn id="7" dur="80"/>
                                        <p:tgtEl>
                                          <p:spTgt spid="7885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8856"/>
                                        </p:tgtEl>
                                        <p:attrNameLst>
                                          <p:attrName>fillcolor</p:attrName>
                                        </p:attrNameLst>
                                      </p:cBhvr>
                                      <p:tavLst>
                                        <p:tav tm="0">
                                          <p:val>
                                            <p:clrVal>
                                              <a:schemeClr val="accent2"/>
                                            </p:clrVal>
                                          </p:val>
                                        </p:tav>
                                        <p:tav tm="50000">
                                          <p:val>
                                            <p:clrVal>
                                              <a:schemeClr val="hlink"/>
                                            </p:clrVal>
                                          </p:val>
                                        </p:tav>
                                      </p:tavLst>
                                    </p:anim>
                                    <p:set>
                                      <p:cBhvr>
                                        <p:cTn id="9" dur="80"/>
                                        <p:tgtEl>
                                          <p:spTgt spid="7885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8853"/>
                                        </p:tgtEl>
                                        <p:attrNameLst>
                                          <p:attrName>style.visibility</p:attrName>
                                        </p:attrNameLst>
                                      </p:cBhvr>
                                      <p:to>
                                        <p:strVal val="visible"/>
                                      </p:to>
                                    </p:set>
                                    <p:anim calcmode="discrete" valueType="clr">
                                      <p:cBhvr override="childStyle">
                                        <p:cTn id="14" dur="80"/>
                                        <p:tgtEl>
                                          <p:spTgt spid="7885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8853"/>
                                        </p:tgtEl>
                                        <p:attrNameLst>
                                          <p:attrName>fillcolor</p:attrName>
                                        </p:attrNameLst>
                                      </p:cBhvr>
                                      <p:tavLst>
                                        <p:tav tm="0">
                                          <p:val>
                                            <p:clrVal>
                                              <a:schemeClr val="accent2"/>
                                            </p:clrVal>
                                          </p:val>
                                        </p:tav>
                                        <p:tav tm="50000">
                                          <p:val>
                                            <p:clrVal>
                                              <a:schemeClr val="hlink"/>
                                            </p:clrVal>
                                          </p:val>
                                        </p:tav>
                                      </p:tavLst>
                                    </p:anim>
                                    <p:set>
                                      <p:cBhvr>
                                        <p:cTn id="16" dur="80"/>
                                        <p:tgtEl>
                                          <p:spTgt spid="7885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78857"/>
                                        </p:tgtEl>
                                        <p:attrNameLst>
                                          <p:attrName>style.visibility</p:attrName>
                                        </p:attrNameLst>
                                      </p:cBhvr>
                                      <p:to>
                                        <p:strVal val="visible"/>
                                      </p:to>
                                    </p:set>
                                    <p:anim calcmode="discrete" valueType="clr">
                                      <p:cBhvr override="childStyle">
                                        <p:cTn id="21" dur="80"/>
                                        <p:tgtEl>
                                          <p:spTgt spid="7885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8857"/>
                                        </p:tgtEl>
                                        <p:attrNameLst>
                                          <p:attrName>fillcolor</p:attrName>
                                        </p:attrNameLst>
                                      </p:cBhvr>
                                      <p:tavLst>
                                        <p:tav tm="0">
                                          <p:val>
                                            <p:clrVal>
                                              <a:schemeClr val="accent2"/>
                                            </p:clrVal>
                                          </p:val>
                                        </p:tav>
                                        <p:tav tm="50000">
                                          <p:val>
                                            <p:clrVal>
                                              <a:schemeClr val="hlink"/>
                                            </p:clrVal>
                                          </p:val>
                                        </p:tav>
                                      </p:tavLst>
                                    </p:anim>
                                    <p:set>
                                      <p:cBhvr>
                                        <p:cTn id="23" dur="80"/>
                                        <p:tgtEl>
                                          <p:spTgt spid="78857"/>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78858"/>
                                        </p:tgtEl>
                                        <p:attrNameLst>
                                          <p:attrName>style.visibility</p:attrName>
                                        </p:attrNameLst>
                                      </p:cBhvr>
                                      <p:to>
                                        <p:strVal val="visible"/>
                                      </p:to>
                                    </p:set>
                                    <p:anim calcmode="discrete" valueType="clr">
                                      <p:cBhvr override="childStyle">
                                        <p:cTn id="28" dur="80"/>
                                        <p:tgtEl>
                                          <p:spTgt spid="78858"/>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8858"/>
                                        </p:tgtEl>
                                        <p:attrNameLst>
                                          <p:attrName>fillcolor</p:attrName>
                                        </p:attrNameLst>
                                      </p:cBhvr>
                                      <p:tavLst>
                                        <p:tav tm="0">
                                          <p:val>
                                            <p:clrVal>
                                              <a:schemeClr val="accent2"/>
                                            </p:clrVal>
                                          </p:val>
                                        </p:tav>
                                        <p:tav tm="50000">
                                          <p:val>
                                            <p:clrVal>
                                              <a:schemeClr val="hlink"/>
                                            </p:clrVal>
                                          </p:val>
                                        </p:tav>
                                      </p:tavLst>
                                    </p:anim>
                                    <p:set>
                                      <p:cBhvr>
                                        <p:cTn id="30" dur="80"/>
                                        <p:tgtEl>
                                          <p:spTgt spid="78858"/>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78859"/>
                                        </p:tgtEl>
                                        <p:attrNameLst>
                                          <p:attrName>style.visibility</p:attrName>
                                        </p:attrNameLst>
                                      </p:cBhvr>
                                      <p:to>
                                        <p:strVal val="visible"/>
                                      </p:to>
                                    </p:set>
                                    <p:anim calcmode="discrete" valueType="clr">
                                      <p:cBhvr override="childStyle">
                                        <p:cTn id="35" dur="80"/>
                                        <p:tgtEl>
                                          <p:spTgt spid="78859"/>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78859"/>
                                        </p:tgtEl>
                                        <p:attrNameLst>
                                          <p:attrName>fillcolor</p:attrName>
                                        </p:attrNameLst>
                                      </p:cBhvr>
                                      <p:tavLst>
                                        <p:tav tm="0">
                                          <p:val>
                                            <p:clrVal>
                                              <a:schemeClr val="accent2"/>
                                            </p:clrVal>
                                          </p:val>
                                        </p:tav>
                                        <p:tav tm="50000">
                                          <p:val>
                                            <p:clrVal>
                                              <a:schemeClr val="hlink"/>
                                            </p:clrVal>
                                          </p:val>
                                        </p:tav>
                                      </p:tavLst>
                                    </p:anim>
                                    <p:set>
                                      <p:cBhvr>
                                        <p:cTn id="37" dur="80"/>
                                        <p:tgtEl>
                                          <p:spTgt spid="78859"/>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78860"/>
                                        </p:tgtEl>
                                        <p:attrNameLst>
                                          <p:attrName>style.visibility</p:attrName>
                                        </p:attrNameLst>
                                      </p:cBhvr>
                                      <p:to>
                                        <p:strVal val="visible"/>
                                      </p:to>
                                    </p:set>
                                    <p:anim calcmode="discrete" valueType="clr">
                                      <p:cBhvr override="childStyle">
                                        <p:cTn id="42" dur="80"/>
                                        <p:tgtEl>
                                          <p:spTgt spid="78860"/>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78860"/>
                                        </p:tgtEl>
                                        <p:attrNameLst>
                                          <p:attrName>fillcolor</p:attrName>
                                        </p:attrNameLst>
                                      </p:cBhvr>
                                      <p:tavLst>
                                        <p:tav tm="0">
                                          <p:val>
                                            <p:clrVal>
                                              <a:schemeClr val="accent2"/>
                                            </p:clrVal>
                                          </p:val>
                                        </p:tav>
                                        <p:tav tm="50000">
                                          <p:val>
                                            <p:clrVal>
                                              <a:schemeClr val="hlink"/>
                                            </p:clrVal>
                                          </p:val>
                                        </p:tav>
                                      </p:tavLst>
                                    </p:anim>
                                    <p:set>
                                      <p:cBhvr>
                                        <p:cTn id="44" dur="80"/>
                                        <p:tgtEl>
                                          <p:spTgt spid="78860"/>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78861"/>
                                        </p:tgtEl>
                                        <p:attrNameLst>
                                          <p:attrName>style.visibility</p:attrName>
                                        </p:attrNameLst>
                                      </p:cBhvr>
                                      <p:to>
                                        <p:strVal val="visible"/>
                                      </p:to>
                                    </p:set>
                                    <p:anim calcmode="discrete" valueType="clr">
                                      <p:cBhvr override="childStyle">
                                        <p:cTn id="49" dur="80"/>
                                        <p:tgtEl>
                                          <p:spTgt spid="78861"/>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78861"/>
                                        </p:tgtEl>
                                        <p:attrNameLst>
                                          <p:attrName>fillcolor</p:attrName>
                                        </p:attrNameLst>
                                      </p:cBhvr>
                                      <p:tavLst>
                                        <p:tav tm="0">
                                          <p:val>
                                            <p:clrVal>
                                              <a:schemeClr val="accent2"/>
                                            </p:clrVal>
                                          </p:val>
                                        </p:tav>
                                        <p:tav tm="50000">
                                          <p:val>
                                            <p:clrVal>
                                              <a:schemeClr val="hlink"/>
                                            </p:clrVal>
                                          </p:val>
                                        </p:tav>
                                      </p:tavLst>
                                    </p:anim>
                                    <p:set>
                                      <p:cBhvr>
                                        <p:cTn id="51" dur="80"/>
                                        <p:tgtEl>
                                          <p:spTgt spid="7886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p:bldP spid="78856" grpId="0"/>
      <p:bldP spid="78857" grpId="0"/>
      <p:bldP spid="78858" grpId="0"/>
      <p:bldP spid="78859" grpId="0"/>
      <p:bldP spid="78860" grpId="0"/>
      <p:bldP spid="788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324" name="Picture 4" descr="Hình ảnh092"/>
          <p:cNvPicPr>
            <a:picLocks noGrp="1" noChangeAspect="1" noChangeArrowheads="1"/>
          </p:cNvPicPr>
          <p:nvPr>
            <p:ph type="body" idx="1"/>
          </p:nvPr>
        </p:nvPicPr>
        <p:blipFill>
          <a:blip r:embed="rId3"/>
          <a:srcRect/>
          <a:stretch>
            <a:fillRect/>
          </a:stretch>
        </p:blipFill>
        <p:spPr>
          <a:xfrm>
            <a:off x="0" y="2468563"/>
            <a:ext cx="3292475" cy="4389437"/>
          </a:xfrm>
        </p:spPr>
      </p:pic>
      <p:pic>
        <p:nvPicPr>
          <p:cNvPr id="312325" name="Picture 5" descr="Hình ảnh093"/>
          <p:cNvPicPr>
            <a:picLocks noChangeAspect="1" noChangeArrowheads="1"/>
          </p:cNvPicPr>
          <p:nvPr/>
        </p:nvPicPr>
        <p:blipFill>
          <a:blip r:embed="rId4"/>
          <a:srcRect/>
          <a:stretch>
            <a:fillRect/>
          </a:stretch>
        </p:blipFill>
        <p:spPr bwMode="auto">
          <a:xfrm>
            <a:off x="3810000" y="2468563"/>
            <a:ext cx="3352800" cy="4343400"/>
          </a:xfrm>
          <a:prstGeom prst="rect">
            <a:avLst/>
          </a:prstGeom>
          <a:noFill/>
          <a:ln w="9525">
            <a:noFill/>
            <a:miter lim="800000"/>
            <a:headEnd/>
            <a:tailEnd/>
          </a:ln>
        </p:spPr>
      </p:pic>
      <p:sp>
        <p:nvSpPr>
          <p:cNvPr id="312326" name="Rectangle 6"/>
          <p:cNvSpPr>
            <a:spLocks noChangeArrowheads="1"/>
          </p:cNvSpPr>
          <p:nvPr/>
        </p:nvSpPr>
        <p:spPr bwMode="auto">
          <a:xfrm>
            <a:off x="7239000" y="2514600"/>
            <a:ext cx="1905000" cy="2654300"/>
          </a:xfrm>
          <a:prstGeom prst="rect">
            <a:avLst/>
          </a:prstGeom>
          <a:noFill/>
          <a:ln w="9525">
            <a:noFill/>
            <a:miter lim="800000"/>
            <a:headEnd/>
            <a:tailEnd/>
          </a:ln>
        </p:spPr>
        <p:txBody>
          <a:bodyPr>
            <a:spAutoFit/>
          </a:bodyPr>
          <a:lstStyle/>
          <a:p>
            <a:r>
              <a:rPr lang="en-US" sz="2800" b="1">
                <a:solidFill>
                  <a:srgbClr val="D60093"/>
                </a:solidFill>
                <a:latin typeface="Times New Roman" pitchFamily="18" charset="0"/>
                <a:cs typeface="Times New Roman" pitchFamily="18" charset="0"/>
              </a:rPr>
              <a:t>* Khi em chạm tay vào cốc nước nóng lập tức em rụt tay lại.</a:t>
            </a:r>
          </a:p>
        </p:txBody>
      </p:sp>
      <p:sp>
        <p:nvSpPr>
          <p:cNvPr id="13322" name="Text Box 10"/>
          <p:cNvSpPr txBox="1">
            <a:spLocks noChangeArrowheads="1"/>
          </p:cNvSpPr>
          <p:nvPr/>
        </p:nvSpPr>
        <p:spPr bwMode="auto">
          <a:xfrm>
            <a:off x="0" y="1828800"/>
            <a:ext cx="91440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800" b="1">
                <a:solidFill>
                  <a:srgbClr val="0000FF"/>
                </a:solidFill>
                <a:latin typeface="Times New Roman" pitchFamily="18" charset="0"/>
                <a:cs typeface="Times New Roman" pitchFamily="18" charset="0"/>
              </a:rPr>
              <a:t>- Điều gì sẽ sảy ra khi em chạm tay vào cốc nước nóng?</a:t>
            </a:r>
          </a:p>
        </p:txBody>
      </p:sp>
      <p:sp>
        <p:nvSpPr>
          <p:cNvPr id="13324" name="Text Box 12"/>
          <p:cNvSpPr txBox="1">
            <a:spLocks noChangeArrowheads="1"/>
          </p:cNvSpPr>
          <p:nvPr/>
        </p:nvSpPr>
        <p:spPr bwMode="auto">
          <a:xfrm>
            <a:off x="0" y="457200"/>
            <a:ext cx="91440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2800" b="1">
                <a:solidFill>
                  <a:srgbClr val="0000FF"/>
                </a:solidFill>
                <a:latin typeface="Times New Roman" pitchFamily="18" charset="0"/>
                <a:cs typeface="Times New Roman" pitchFamily="18" charset="0"/>
              </a:rPr>
              <a:t>Tự nhiên và xã hội</a:t>
            </a:r>
          </a:p>
        </p:txBody>
      </p:sp>
      <p:sp>
        <p:nvSpPr>
          <p:cNvPr id="13325" name="Text Box 13"/>
          <p:cNvSpPr txBox="1">
            <a:spLocks noChangeArrowheads="1"/>
          </p:cNvSpPr>
          <p:nvPr/>
        </p:nvSpPr>
        <p:spPr bwMode="auto">
          <a:xfrm>
            <a:off x="0" y="914400"/>
            <a:ext cx="91440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2800" b="1">
                <a:solidFill>
                  <a:srgbClr val="FF0000"/>
                </a:solidFill>
                <a:latin typeface="Times New Roman" pitchFamily="18" charset="0"/>
                <a:cs typeface="Times New Roman" pitchFamily="18" charset="0"/>
              </a:rPr>
              <a:t>Tiết 13 : Hoạt động thần kinh (T1)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22"/>
                                        </p:tgtEl>
                                        <p:attrNameLst>
                                          <p:attrName>style.visibility</p:attrName>
                                        </p:attrNameLst>
                                      </p:cBhvr>
                                      <p:to>
                                        <p:strVal val="visible"/>
                                      </p:to>
                                    </p:set>
                                    <p:anim calcmode="lin" valueType="num">
                                      <p:cBhvr additive="base">
                                        <p:cTn id="7" dur="500" fill="hold"/>
                                        <p:tgtEl>
                                          <p:spTgt spid="13322"/>
                                        </p:tgtEl>
                                        <p:attrNameLst>
                                          <p:attrName>ppt_x</p:attrName>
                                        </p:attrNameLst>
                                      </p:cBhvr>
                                      <p:tavLst>
                                        <p:tav tm="0">
                                          <p:val>
                                            <p:strVal val="#ppt_x"/>
                                          </p:val>
                                        </p:tav>
                                        <p:tav tm="100000">
                                          <p:val>
                                            <p:strVal val="#ppt_x"/>
                                          </p:val>
                                        </p:tav>
                                      </p:tavLst>
                                    </p:anim>
                                    <p:anim calcmode="lin" valueType="num">
                                      <p:cBhvr additive="base">
                                        <p:cTn id="8" dur="500" fill="hold"/>
                                        <p:tgtEl>
                                          <p:spTgt spid="133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2324"/>
                                        </p:tgtEl>
                                        <p:attrNameLst>
                                          <p:attrName>style.visibility</p:attrName>
                                        </p:attrNameLst>
                                      </p:cBhvr>
                                      <p:to>
                                        <p:strVal val="visible"/>
                                      </p:to>
                                    </p:set>
                                    <p:anim calcmode="lin" valueType="num">
                                      <p:cBhvr additive="base">
                                        <p:cTn id="11" dur="500" fill="hold"/>
                                        <p:tgtEl>
                                          <p:spTgt spid="312324"/>
                                        </p:tgtEl>
                                        <p:attrNameLst>
                                          <p:attrName>ppt_x</p:attrName>
                                        </p:attrNameLst>
                                      </p:cBhvr>
                                      <p:tavLst>
                                        <p:tav tm="0">
                                          <p:val>
                                            <p:strVal val="#ppt_x"/>
                                          </p:val>
                                        </p:tav>
                                        <p:tav tm="100000">
                                          <p:val>
                                            <p:strVal val="#ppt_x"/>
                                          </p:val>
                                        </p:tav>
                                      </p:tavLst>
                                    </p:anim>
                                    <p:anim calcmode="lin" valueType="num">
                                      <p:cBhvr additive="base">
                                        <p:cTn id="12" dur="500" fill="hold"/>
                                        <p:tgtEl>
                                          <p:spTgt spid="3123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12325"/>
                                        </p:tgtEl>
                                        <p:attrNameLst>
                                          <p:attrName>style.visibility</p:attrName>
                                        </p:attrNameLst>
                                      </p:cBhvr>
                                      <p:to>
                                        <p:strVal val="visible"/>
                                      </p:to>
                                    </p:set>
                                    <p:anim calcmode="lin" valueType="num">
                                      <p:cBhvr additive="base">
                                        <p:cTn id="15" dur="500" fill="hold"/>
                                        <p:tgtEl>
                                          <p:spTgt spid="312325"/>
                                        </p:tgtEl>
                                        <p:attrNameLst>
                                          <p:attrName>ppt_x</p:attrName>
                                        </p:attrNameLst>
                                      </p:cBhvr>
                                      <p:tavLst>
                                        <p:tav tm="0">
                                          <p:val>
                                            <p:strVal val="#ppt_x"/>
                                          </p:val>
                                        </p:tav>
                                        <p:tav tm="100000">
                                          <p:val>
                                            <p:strVal val="#ppt_x"/>
                                          </p:val>
                                        </p:tav>
                                      </p:tavLst>
                                    </p:anim>
                                    <p:anim calcmode="lin" valueType="num">
                                      <p:cBhvr additive="base">
                                        <p:cTn id="16" dur="500" fill="hold"/>
                                        <p:tgtEl>
                                          <p:spTgt spid="31232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12326"/>
                                        </p:tgtEl>
                                        <p:attrNameLst>
                                          <p:attrName>style.visibility</p:attrName>
                                        </p:attrNameLst>
                                      </p:cBhvr>
                                      <p:to>
                                        <p:strVal val="visible"/>
                                      </p:to>
                                    </p:set>
                                    <p:anim calcmode="discrete" valueType="clr">
                                      <p:cBhvr override="childStyle">
                                        <p:cTn id="21" dur="80"/>
                                        <p:tgtEl>
                                          <p:spTgt spid="31232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12326"/>
                                        </p:tgtEl>
                                        <p:attrNameLst>
                                          <p:attrName>fillcolor</p:attrName>
                                        </p:attrNameLst>
                                      </p:cBhvr>
                                      <p:tavLst>
                                        <p:tav tm="0">
                                          <p:val>
                                            <p:clrVal>
                                              <a:schemeClr val="accent2"/>
                                            </p:clrVal>
                                          </p:val>
                                        </p:tav>
                                        <p:tav tm="50000">
                                          <p:val>
                                            <p:clrVal>
                                              <a:schemeClr val="hlink"/>
                                            </p:clrVal>
                                          </p:val>
                                        </p:tav>
                                      </p:tavLst>
                                    </p:anim>
                                    <p:set>
                                      <p:cBhvr>
                                        <p:cTn id="23" dur="80"/>
                                        <p:tgtEl>
                                          <p:spTgt spid="3123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6" grpId="0"/>
      <p:bldP spid="133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6-Picture2"/>
          <p:cNvPicPr>
            <a:picLocks noChangeAspect="1" noChangeArrowheads="1"/>
          </p:cNvPicPr>
          <p:nvPr/>
        </p:nvPicPr>
        <p:blipFill>
          <a:blip r:embed="rId3"/>
          <a:srcRect/>
          <a:stretch>
            <a:fillRect/>
          </a:stretch>
        </p:blipFill>
        <p:spPr bwMode="auto">
          <a:xfrm>
            <a:off x="3962400" y="2438400"/>
            <a:ext cx="2970213" cy="4038600"/>
          </a:xfrm>
          <a:prstGeom prst="rect">
            <a:avLst/>
          </a:prstGeom>
          <a:noFill/>
          <a:ln w="28575">
            <a:solidFill>
              <a:srgbClr val="0000FF"/>
            </a:solidFill>
            <a:miter lim="800000"/>
            <a:headEnd/>
            <a:tailEnd/>
          </a:ln>
        </p:spPr>
      </p:pic>
      <p:pic>
        <p:nvPicPr>
          <p:cNvPr id="14344" name="Picture 7" descr="5-Picture1"/>
          <p:cNvPicPr>
            <a:picLocks noChangeAspect="1" noChangeArrowheads="1"/>
          </p:cNvPicPr>
          <p:nvPr/>
        </p:nvPicPr>
        <p:blipFill>
          <a:blip r:embed="rId4"/>
          <a:srcRect/>
          <a:stretch>
            <a:fillRect/>
          </a:stretch>
        </p:blipFill>
        <p:spPr bwMode="auto">
          <a:xfrm>
            <a:off x="685800" y="2514600"/>
            <a:ext cx="2701925" cy="4038600"/>
          </a:xfrm>
          <a:prstGeom prst="rect">
            <a:avLst/>
          </a:prstGeom>
          <a:noFill/>
          <a:ln w="28575">
            <a:solidFill>
              <a:srgbClr val="0000FF"/>
            </a:solidFill>
            <a:miter lim="800000"/>
            <a:headEnd/>
            <a:tailEnd/>
          </a:ln>
        </p:spPr>
      </p:pic>
      <p:sp>
        <p:nvSpPr>
          <p:cNvPr id="14346" name="Text Box 10"/>
          <p:cNvSpPr txBox="1">
            <a:spLocks noChangeArrowheads="1"/>
          </p:cNvSpPr>
          <p:nvPr/>
        </p:nvSpPr>
        <p:spPr bwMode="auto">
          <a:xfrm>
            <a:off x="7086600" y="2590800"/>
            <a:ext cx="1828800" cy="137318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0" hangingPunct="0">
              <a:spcBef>
                <a:spcPct val="20000"/>
              </a:spcBef>
              <a:buClr>
                <a:srgbClr val="0BD0D9"/>
              </a:buClr>
              <a:buSzPct val="95000"/>
              <a:buFont typeface="Wingdings 2" pitchFamily="18" charset="2"/>
              <a:buNone/>
              <a:defRPr/>
            </a:pPr>
            <a:r>
              <a:rPr lang="en-US" sz="2800" b="1">
                <a:solidFill>
                  <a:srgbClr val="D60093"/>
                </a:solidFill>
                <a:latin typeface="Times New Roman" pitchFamily="18" charset="0"/>
                <a:cs typeface="Times New Roman" pitchFamily="18" charset="0"/>
              </a:rPr>
              <a:t>* Em sẽ co và nhấc chân lên.</a:t>
            </a:r>
          </a:p>
        </p:txBody>
      </p:sp>
      <p:sp>
        <p:nvSpPr>
          <p:cNvPr id="14347" name="Text Box 11"/>
          <p:cNvSpPr txBox="1">
            <a:spLocks noChangeArrowheads="1"/>
          </p:cNvSpPr>
          <p:nvPr/>
        </p:nvSpPr>
        <p:spPr bwMode="auto">
          <a:xfrm>
            <a:off x="0" y="1752600"/>
            <a:ext cx="91440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2800" b="1">
                <a:solidFill>
                  <a:srgbClr val="0000FF"/>
                </a:solidFill>
                <a:latin typeface="Times New Roman" pitchFamily="18" charset="0"/>
                <a:cs typeface="Times New Roman" pitchFamily="18" charset="0"/>
              </a:rPr>
              <a:t>* Khi bất ngờ giẫm phải vật nhọn hoặc cứng:</a:t>
            </a:r>
          </a:p>
        </p:txBody>
      </p:sp>
      <p:sp>
        <p:nvSpPr>
          <p:cNvPr id="14349" name="Text Box 13"/>
          <p:cNvSpPr txBox="1">
            <a:spLocks noChangeArrowheads="1"/>
          </p:cNvSpPr>
          <p:nvPr/>
        </p:nvSpPr>
        <p:spPr bwMode="auto">
          <a:xfrm>
            <a:off x="0" y="457200"/>
            <a:ext cx="91440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2800" b="1">
                <a:solidFill>
                  <a:srgbClr val="0000FF"/>
                </a:solidFill>
                <a:latin typeface="Times New Roman" pitchFamily="18" charset="0"/>
                <a:cs typeface="Times New Roman" pitchFamily="18" charset="0"/>
              </a:rPr>
              <a:t>Tự nhiên và xã hội</a:t>
            </a:r>
          </a:p>
        </p:txBody>
      </p:sp>
      <p:sp>
        <p:nvSpPr>
          <p:cNvPr id="14350" name="Text Box 14"/>
          <p:cNvSpPr txBox="1">
            <a:spLocks noChangeArrowheads="1"/>
          </p:cNvSpPr>
          <p:nvPr/>
        </p:nvSpPr>
        <p:spPr bwMode="auto">
          <a:xfrm>
            <a:off x="0" y="914400"/>
            <a:ext cx="91440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2800" b="1">
                <a:solidFill>
                  <a:srgbClr val="FF0000"/>
                </a:solidFill>
                <a:latin typeface="Times New Roman" pitchFamily="18" charset="0"/>
                <a:cs typeface="Times New Roman" pitchFamily="18" charset="0"/>
              </a:rPr>
              <a:t>Tiết 13 : Hoạt động thần kinh (T1)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7"/>
                                        </p:tgtEl>
                                        <p:attrNameLst>
                                          <p:attrName>style.visibility</p:attrName>
                                        </p:attrNameLst>
                                      </p:cBhvr>
                                      <p:to>
                                        <p:strVal val="visible"/>
                                      </p:to>
                                    </p:set>
                                    <p:anim calcmode="lin" valueType="num">
                                      <p:cBhvr additive="base">
                                        <p:cTn id="7" dur="500" fill="hold"/>
                                        <p:tgtEl>
                                          <p:spTgt spid="14347"/>
                                        </p:tgtEl>
                                        <p:attrNameLst>
                                          <p:attrName>ppt_x</p:attrName>
                                        </p:attrNameLst>
                                      </p:cBhvr>
                                      <p:tavLst>
                                        <p:tav tm="0">
                                          <p:val>
                                            <p:strVal val="#ppt_x"/>
                                          </p:val>
                                        </p:tav>
                                        <p:tav tm="100000">
                                          <p:val>
                                            <p:strVal val="#ppt_x"/>
                                          </p:val>
                                        </p:tav>
                                      </p:tavLst>
                                    </p:anim>
                                    <p:anim calcmode="lin" valueType="num">
                                      <p:cBhvr additive="base">
                                        <p:cTn id="8" dur="500" fill="hold"/>
                                        <p:tgtEl>
                                          <p:spTgt spid="1434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344"/>
                                        </p:tgtEl>
                                        <p:attrNameLst>
                                          <p:attrName>style.visibility</p:attrName>
                                        </p:attrNameLst>
                                      </p:cBhvr>
                                      <p:to>
                                        <p:strVal val="visible"/>
                                      </p:to>
                                    </p:set>
                                    <p:anim calcmode="lin" valueType="num">
                                      <p:cBhvr additive="base">
                                        <p:cTn id="11" dur="500" fill="hold"/>
                                        <p:tgtEl>
                                          <p:spTgt spid="14344"/>
                                        </p:tgtEl>
                                        <p:attrNameLst>
                                          <p:attrName>ppt_x</p:attrName>
                                        </p:attrNameLst>
                                      </p:cBhvr>
                                      <p:tavLst>
                                        <p:tav tm="0">
                                          <p:val>
                                            <p:strVal val="#ppt_x"/>
                                          </p:val>
                                        </p:tav>
                                        <p:tav tm="100000">
                                          <p:val>
                                            <p:strVal val="#ppt_x"/>
                                          </p:val>
                                        </p:tav>
                                      </p:tavLst>
                                    </p:anim>
                                    <p:anim calcmode="lin" valueType="num">
                                      <p:cBhvr additive="base">
                                        <p:cTn id="12" dur="500" fill="hold"/>
                                        <p:tgtEl>
                                          <p:spTgt spid="1434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4346">
                                            <p:txEl>
                                              <p:pRg st="0" end="0"/>
                                            </p:txEl>
                                          </p:spTgt>
                                        </p:tgtEl>
                                        <p:attrNameLst>
                                          <p:attrName>style.visibility</p:attrName>
                                        </p:attrNameLst>
                                      </p:cBhvr>
                                      <p:to>
                                        <p:strVal val="visible"/>
                                      </p:to>
                                    </p:set>
                                    <p:anim calcmode="discrete" valueType="clr">
                                      <p:cBhvr override="childStyle">
                                        <p:cTn id="21" dur="80"/>
                                        <p:tgtEl>
                                          <p:spTgt spid="1434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4346">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1434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descr="Untitled-2"/>
          <p:cNvPicPr>
            <a:picLocks noChangeAspect="1" noChangeArrowheads="1"/>
          </p:cNvPicPr>
          <p:nvPr/>
        </p:nvPicPr>
        <p:blipFill>
          <a:blip r:embed="rId2"/>
          <a:srcRect/>
          <a:stretch>
            <a:fillRect/>
          </a:stretch>
        </p:blipFill>
        <p:spPr bwMode="auto">
          <a:xfrm>
            <a:off x="3048000" y="1981200"/>
            <a:ext cx="6096000" cy="4876800"/>
          </a:xfrm>
          <a:prstGeom prst="rect">
            <a:avLst/>
          </a:prstGeom>
          <a:noFill/>
          <a:ln w="9525">
            <a:noFill/>
            <a:miter lim="800000"/>
            <a:headEnd/>
            <a:tailEnd/>
          </a:ln>
        </p:spPr>
      </p:pic>
      <p:sp>
        <p:nvSpPr>
          <p:cNvPr id="80901" name="Text Box 5"/>
          <p:cNvSpPr txBox="1">
            <a:spLocks noChangeArrowheads="1"/>
          </p:cNvSpPr>
          <p:nvPr/>
        </p:nvSpPr>
        <p:spPr bwMode="auto">
          <a:xfrm>
            <a:off x="0" y="1981200"/>
            <a:ext cx="2971800" cy="137318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2800" b="1">
                <a:solidFill>
                  <a:srgbClr val="0000FF"/>
                </a:solidFill>
                <a:latin typeface="Times New Roman" pitchFamily="18" charset="0"/>
                <a:cs typeface="Times New Roman" pitchFamily="18" charset="0"/>
              </a:rPr>
              <a:t>- Em nhìn người khác đang giơ tay lao về phía mình?</a:t>
            </a:r>
          </a:p>
        </p:txBody>
      </p:sp>
      <p:sp>
        <p:nvSpPr>
          <p:cNvPr id="80902" name="Text Box 6"/>
          <p:cNvSpPr txBox="1">
            <a:spLocks noChangeArrowheads="1"/>
          </p:cNvSpPr>
          <p:nvPr/>
        </p:nvSpPr>
        <p:spPr bwMode="auto">
          <a:xfrm>
            <a:off x="0" y="3581400"/>
            <a:ext cx="2895600" cy="18002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2800" b="1">
                <a:solidFill>
                  <a:srgbClr val="D60093"/>
                </a:solidFill>
                <a:latin typeface="Times New Roman" pitchFamily="18" charset="0"/>
                <a:cs typeface="Times New Roman" pitchFamily="18" charset="0"/>
              </a:rPr>
              <a:t>* Em sẽ né sang một bên hoặc đưa tay lên đỡ ngang mặt.</a:t>
            </a:r>
          </a:p>
        </p:txBody>
      </p:sp>
      <p:sp>
        <p:nvSpPr>
          <p:cNvPr id="80904" name="Text Box 8"/>
          <p:cNvSpPr txBox="1">
            <a:spLocks noChangeArrowheads="1"/>
          </p:cNvSpPr>
          <p:nvPr/>
        </p:nvSpPr>
        <p:spPr bwMode="auto">
          <a:xfrm>
            <a:off x="0" y="457200"/>
            <a:ext cx="91440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2800" b="1">
                <a:solidFill>
                  <a:srgbClr val="0000FF"/>
                </a:solidFill>
                <a:latin typeface="Times New Roman" pitchFamily="18" charset="0"/>
                <a:cs typeface="Times New Roman" pitchFamily="18" charset="0"/>
              </a:rPr>
              <a:t>Tự nhiên và xã hội</a:t>
            </a:r>
          </a:p>
        </p:txBody>
      </p:sp>
      <p:sp>
        <p:nvSpPr>
          <p:cNvPr id="80905" name="Text Box 9"/>
          <p:cNvSpPr txBox="1">
            <a:spLocks noChangeArrowheads="1"/>
          </p:cNvSpPr>
          <p:nvPr/>
        </p:nvSpPr>
        <p:spPr bwMode="auto">
          <a:xfrm>
            <a:off x="0" y="914400"/>
            <a:ext cx="91440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2800" b="1">
                <a:solidFill>
                  <a:srgbClr val="FF0000"/>
                </a:solidFill>
                <a:latin typeface="Times New Roman" pitchFamily="18" charset="0"/>
                <a:cs typeface="Times New Roman" pitchFamily="18" charset="0"/>
              </a:rPr>
              <a:t>Tiết 13 : Hoạt động thần kinh (T1)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901"/>
                                        </p:tgtEl>
                                        <p:attrNameLst>
                                          <p:attrName>style.visibility</p:attrName>
                                        </p:attrNameLst>
                                      </p:cBhvr>
                                      <p:to>
                                        <p:strVal val="visible"/>
                                      </p:to>
                                    </p:set>
                                    <p:anim calcmode="lin" valueType="num">
                                      <p:cBhvr additive="base">
                                        <p:cTn id="7" dur="500" fill="hold"/>
                                        <p:tgtEl>
                                          <p:spTgt spid="80901"/>
                                        </p:tgtEl>
                                        <p:attrNameLst>
                                          <p:attrName>ppt_x</p:attrName>
                                        </p:attrNameLst>
                                      </p:cBhvr>
                                      <p:tavLst>
                                        <p:tav tm="0">
                                          <p:val>
                                            <p:strVal val="#ppt_x"/>
                                          </p:val>
                                        </p:tav>
                                        <p:tav tm="100000">
                                          <p:val>
                                            <p:strVal val="#ppt_x"/>
                                          </p:val>
                                        </p:tav>
                                      </p:tavLst>
                                    </p:anim>
                                    <p:anim calcmode="lin" valueType="num">
                                      <p:cBhvr additive="base">
                                        <p:cTn id="8" dur="500" fill="hold"/>
                                        <p:tgtEl>
                                          <p:spTgt spid="8090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0900"/>
                                        </p:tgtEl>
                                        <p:attrNameLst>
                                          <p:attrName>style.visibility</p:attrName>
                                        </p:attrNameLst>
                                      </p:cBhvr>
                                      <p:to>
                                        <p:strVal val="visible"/>
                                      </p:to>
                                    </p:set>
                                    <p:anim calcmode="lin" valueType="num">
                                      <p:cBhvr additive="base">
                                        <p:cTn id="11" dur="500" fill="hold"/>
                                        <p:tgtEl>
                                          <p:spTgt spid="80900"/>
                                        </p:tgtEl>
                                        <p:attrNameLst>
                                          <p:attrName>ppt_x</p:attrName>
                                        </p:attrNameLst>
                                      </p:cBhvr>
                                      <p:tavLst>
                                        <p:tav tm="0">
                                          <p:val>
                                            <p:strVal val="#ppt_x"/>
                                          </p:val>
                                        </p:tav>
                                        <p:tav tm="100000">
                                          <p:val>
                                            <p:strVal val="#ppt_x"/>
                                          </p:val>
                                        </p:tav>
                                      </p:tavLst>
                                    </p:anim>
                                    <p:anim calcmode="lin" valueType="num">
                                      <p:cBhvr additive="base">
                                        <p:cTn id="12" dur="500" fill="hold"/>
                                        <p:tgtEl>
                                          <p:spTgt spid="8090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80902"/>
                                        </p:tgtEl>
                                        <p:attrNameLst>
                                          <p:attrName>style.visibility</p:attrName>
                                        </p:attrNameLst>
                                      </p:cBhvr>
                                      <p:to>
                                        <p:strVal val="visible"/>
                                      </p:to>
                                    </p:set>
                                    <p:anim calcmode="discrete" valueType="clr">
                                      <p:cBhvr override="childStyle">
                                        <p:cTn id="17" dur="80"/>
                                        <p:tgtEl>
                                          <p:spTgt spid="80902"/>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80902"/>
                                        </p:tgtEl>
                                        <p:attrNameLst>
                                          <p:attrName>fillcolor</p:attrName>
                                        </p:attrNameLst>
                                      </p:cBhvr>
                                      <p:tavLst>
                                        <p:tav tm="0">
                                          <p:val>
                                            <p:clrVal>
                                              <a:schemeClr val="accent2"/>
                                            </p:clrVal>
                                          </p:val>
                                        </p:tav>
                                        <p:tav tm="50000">
                                          <p:val>
                                            <p:clrVal>
                                              <a:schemeClr val="hlink"/>
                                            </p:clrVal>
                                          </p:val>
                                        </p:tav>
                                      </p:tavLst>
                                    </p:anim>
                                    <p:set>
                                      <p:cBhvr>
                                        <p:cTn id="19" dur="80"/>
                                        <p:tgtEl>
                                          <p:spTgt spid="809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p:bldP spid="809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0" y="457200"/>
            <a:ext cx="91440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2800" b="1" dirty="0" err="1">
                <a:solidFill>
                  <a:srgbClr val="0000FF"/>
                </a:solidFill>
                <a:latin typeface="Times New Roman" pitchFamily="18" charset="0"/>
                <a:cs typeface="Times New Roman" pitchFamily="18" charset="0"/>
              </a:rPr>
              <a:t>Tự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hội</a:t>
            </a:r>
            <a:endParaRPr lang="en-US" sz="2800" b="1" dirty="0">
              <a:solidFill>
                <a:srgbClr val="0000FF"/>
              </a:solidFill>
              <a:latin typeface="Times New Roman" pitchFamily="18" charset="0"/>
              <a:cs typeface="Times New Roman" pitchFamily="18" charset="0"/>
            </a:endParaRPr>
          </a:p>
        </p:txBody>
      </p:sp>
      <p:sp>
        <p:nvSpPr>
          <p:cNvPr id="7" name="Text Box 12"/>
          <p:cNvSpPr txBox="1">
            <a:spLocks noChangeArrowheads="1"/>
          </p:cNvSpPr>
          <p:nvPr/>
        </p:nvSpPr>
        <p:spPr bwMode="auto">
          <a:xfrm>
            <a:off x="0" y="914400"/>
            <a:ext cx="91440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13 : </a:t>
            </a:r>
            <a:r>
              <a:rPr lang="en-US" sz="2800" b="1" dirty="0" err="1">
                <a:solidFill>
                  <a:srgbClr val="FF0000"/>
                </a:solidFill>
                <a:latin typeface="Times New Roman" pitchFamily="18" charset="0"/>
                <a:cs typeface="Times New Roman" pitchFamily="18" charset="0"/>
              </a:rPr>
              <a:t>Hoạt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thần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kinh</a:t>
            </a:r>
            <a:r>
              <a:rPr lang="en-US" sz="2800" b="1" dirty="0">
                <a:solidFill>
                  <a:srgbClr val="FF0000"/>
                </a:solidFill>
                <a:latin typeface="Times New Roman" pitchFamily="18" charset="0"/>
                <a:cs typeface="Times New Roman" pitchFamily="18" charset="0"/>
              </a:rPr>
              <a:t> (T1)</a:t>
            </a:r>
          </a:p>
        </p:txBody>
      </p:sp>
      <p:sp>
        <p:nvSpPr>
          <p:cNvPr id="8" name="Text Box 9"/>
          <p:cNvSpPr txBox="1">
            <a:spLocks noChangeArrowheads="1"/>
          </p:cNvSpPr>
          <p:nvPr/>
        </p:nvSpPr>
        <p:spPr bwMode="auto">
          <a:xfrm>
            <a:off x="0" y="2286000"/>
            <a:ext cx="4191000" cy="10668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Em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nhìn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thấy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người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khác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ăn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quả</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chua</a:t>
            </a:r>
            <a:r>
              <a:rPr lang="en-US" sz="3200" b="1" dirty="0">
                <a:solidFill>
                  <a:srgbClr val="0000FF"/>
                </a:solidFill>
                <a:latin typeface="Times New Roman" pitchFamily="18" charset="0"/>
                <a:cs typeface="Times New Roman" pitchFamily="18" charset="0"/>
              </a:rPr>
              <a:t>?</a:t>
            </a:r>
          </a:p>
        </p:txBody>
      </p:sp>
      <p:pic>
        <p:nvPicPr>
          <p:cNvPr id="14342" name="Picture 2" descr="C:\Users\Admin\Desktop\cach-lam-mut-xoai-xanh-sieu-de.jpg"/>
          <p:cNvPicPr>
            <a:picLocks noChangeAspect="1" noChangeArrowheads="1"/>
          </p:cNvPicPr>
          <p:nvPr/>
        </p:nvPicPr>
        <p:blipFill>
          <a:blip r:embed="rId2"/>
          <a:srcRect/>
          <a:stretch>
            <a:fillRect/>
          </a:stretch>
        </p:blipFill>
        <p:spPr bwMode="auto">
          <a:xfrm>
            <a:off x="4495800" y="1600200"/>
            <a:ext cx="4165600" cy="2692400"/>
          </a:xfrm>
          <a:prstGeom prst="rect">
            <a:avLst/>
          </a:prstGeom>
          <a:noFill/>
          <a:ln w="9525">
            <a:noFill/>
            <a:miter lim="800000"/>
            <a:headEnd/>
            <a:tailEnd/>
          </a:ln>
        </p:spPr>
      </p:pic>
      <p:pic>
        <p:nvPicPr>
          <p:cNvPr id="14343" name="Picture 3" descr="C:\Users\Admin\Desktop\1.jpg"/>
          <p:cNvPicPr>
            <a:picLocks noChangeAspect="1" noChangeArrowheads="1"/>
          </p:cNvPicPr>
          <p:nvPr/>
        </p:nvPicPr>
        <p:blipFill>
          <a:blip r:embed="rId3"/>
          <a:srcRect/>
          <a:stretch>
            <a:fillRect/>
          </a:stretch>
        </p:blipFill>
        <p:spPr bwMode="auto">
          <a:xfrm>
            <a:off x="4495800" y="4267200"/>
            <a:ext cx="4191000" cy="2590800"/>
          </a:xfrm>
          <a:prstGeom prst="rect">
            <a:avLst/>
          </a:prstGeom>
          <a:noFill/>
          <a:ln w="9525">
            <a:noFill/>
            <a:miter lim="800000"/>
            <a:headEnd/>
            <a:tailEnd/>
          </a:ln>
        </p:spPr>
      </p:pic>
      <p:sp>
        <p:nvSpPr>
          <p:cNvPr id="11" name="Text Box 8"/>
          <p:cNvSpPr txBox="1">
            <a:spLocks noChangeArrowheads="1"/>
          </p:cNvSpPr>
          <p:nvPr/>
        </p:nvSpPr>
        <p:spPr bwMode="auto">
          <a:xfrm>
            <a:off x="0" y="3886200"/>
            <a:ext cx="3505200" cy="22828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0" hangingPunct="0">
              <a:lnSpc>
                <a:spcPct val="90000"/>
              </a:lnSpc>
              <a:spcBef>
                <a:spcPct val="20000"/>
              </a:spcBef>
              <a:buClr>
                <a:srgbClr val="0BD0D9"/>
              </a:buClr>
              <a:buSzPct val="95000"/>
              <a:buFont typeface="Wingdings 2" pitchFamily="18" charset="2"/>
              <a:buNone/>
              <a:defRPr/>
            </a:pPr>
            <a:r>
              <a:rPr lang="en-US" sz="3200" b="1" dirty="0">
                <a:solidFill>
                  <a:srgbClr val="D60093"/>
                </a:solidFill>
                <a:latin typeface="Times New Roman" pitchFamily="18" charset="0"/>
                <a:cs typeface="Times New Roman" pitchFamily="18" charset="0"/>
              </a:rPr>
              <a:t>* </a:t>
            </a:r>
            <a:r>
              <a:rPr lang="en-US" sz="3200" b="1" dirty="0" err="1">
                <a:solidFill>
                  <a:srgbClr val="D60093"/>
                </a:solidFill>
                <a:latin typeface="Times New Roman" pitchFamily="18" charset="0"/>
                <a:cs typeface="Times New Roman" pitchFamily="18" charset="0"/>
              </a:rPr>
              <a:t>Khi</a:t>
            </a:r>
            <a:r>
              <a:rPr lang="en-US" sz="3200" b="1" dirty="0">
                <a:solidFill>
                  <a:srgbClr val="D60093"/>
                </a:solidFill>
                <a:latin typeface="Times New Roman" pitchFamily="18" charset="0"/>
                <a:cs typeface="Times New Roman" pitchFamily="18" charset="0"/>
              </a:rPr>
              <a:t> </a:t>
            </a:r>
            <a:r>
              <a:rPr lang="en-US" sz="3200" b="1" dirty="0" err="1">
                <a:solidFill>
                  <a:srgbClr val="D60093"/>
                </a:solidFill>
                <a:latin typeface="Times New Roman" pitchFamily="18" charset="0"/>
                <a:cs typeface="Times New Roman" pitchFamily="18" charset="0"/>
              </a:rPr>
              <a:t>nhìn</a:t>
            </a:r>
            <a:r>
              <a:rPr lang="en-US" sz="3200" b="1" dirty="0">
                <a:solidFill>
                  <a:srgbClr val="D60093"/>
                </a:solidFill>
                <a:latin typeface="Times New Roman" pitchFamily="18" charset="0"/>
                <a:cs typeface="Times New Roman" pitchFamily="18" charset="0"/>
              </a:rPr>
              <a:t> </a:t>
            </a:r>
            <a:r>
              <a:rPr lang="en-US" sz="3200" b="1" dirty="0" err="1">
                <a:solidFill>
                  <a:srgbClr val="D60093"/>
                </a:solidFill>
                <a:latin typeface="Times New Roman" pitchFamily="18" charset="0"/>
                <a:cs typeface="Times New Roman" pitchFamily="18" charset="0"/>
              </a:rPr>
              <a:t>người</a:t>
            </a:r>
            <a:r>
              <a:rPr lang="en-US" sz="3200" b="1" dirty="0">
                <a:solidFill>
                  <a:srgbClr val="D60093"/>
                </a:solidFill>
                <a:latin typeface="Times New Roman" pitchFamily="18" charset="0"/>
                <a:cs typeface="Times New Roman" pitchFamily="18" charset="0"/>
              </a:rPr>
              <a:t> </a:t>
            </a:r>
            <a:r>
              <a:rPr lang="en-US" sz="3200" b="1" dirty="0" err="1">
                <a:solidFill>
                  <a:srgbClr val="D60093"/>
                </a:solidFill>
                <a:latin typeface="Times New Roman" pitchFamily="18" charset="0"/>
                <a:cs typeface="Times New Roman" pitchFamily="18" charset="0"/>
              </a:rPr>
              <a:t>khác</a:t>
            </a:r>
            <a:r>
              <a:rPr lang="en-US" sz="3200" b="1" dirty="0">
                <a:solidFill>
                  <a:srgbClr val="D60093"/>
                </a:solidFill>
                <a:latin typeface="Times New Roman" pitchFamily="18" charset="0"/>
                <a:cs typeface="Times New Roman" pitchFamily="18" charset="0"/>
              </a:rPr>
              <a:t> </a:t>
            </a:r>
            <a:r>
              <a:rPr lang="en-US" sz="3200" b="1" dirty="0" err="1">
                <a:solidFill>
                  <a:srgbClr val="D60093"/>
                </a:solidFill>
                <a:latin typeface="Times New Roman" pitchFamily="18" charset="0"/>
                <a:cs typeface="Times New Roman" pitchFamily="18" charset="0"/>
              </a:rPr>
              <a:t>ăn</a:t>
            </a:r>
            <a:r>
              <a:rPr lang="en-US" sz="3200" b="1" dirty="0">
                <a:solidFill>
                  <a:srgbClr val="D60093"/>
                </a:solidFill>
                <a:latin typeface="Times New Roman" pitchFamily="18" charset="0"/>
                <a:cs typeface="Times New Roman" pitchFamily="18" charset="0"/>
              </a:rPr>
              <a:t> </a:t>
            </a:r>
            <a:r>
              <a:rPr lang="en-US" sz="3200" b="1" dirty="0" err="1">
                <a:solidFill>
                  <a:srgbClr val="D60093"/>
                </a:solidFill>
                <a:latin typeface="Times New Roman" pitchFamily="18" charset="0"/>
                <a:cs typeface="Times New Roman" pitchFamily="18" charset="0"/>
              </a:rPr>
              <a:t>quả</a:t>
            </a:r>
            <a:r>
              <a:rPr lang="en-US" sz="3200" b="1" dirty="0">
                <a:solidFill>
                  <a:srgbClr val="D60093"/>
                </a:solidFill>
                <a:latin typeface="Times New Roman" pitchFamily="18" charset="0"/>
                <a:cs typeface="Times New Roman" pitchFamily="18" charset="0"/>
              </a:rPr>
              <a:t> </a:t>
            </a:r>
            <a:r>
              <a:rPr lang="en-US" sz="3200" b="1" dirty="0" err="1">
                <a:solidFill>
                  <a:srgbClr val="D60093"/>
                </a:solidFill>
                <a:latin typeface="Times New Roman" pitchFamily="18" charset="0"/>
                <a:cs typeface="Times New Roman" pitchFamily="18" charset="0"/>
              </a:rPr>
              <a:t>chua</a:t>
            </a:r>
            <a:r>
              <a:rPr lang="en-US" sz="3200" b="1" dirty="0">
                <a:solidFill>
                  <a:srgbClr val="D60093"/>
                </a:solidFill>
                <a:latin typeface="Times New Roman" pitchFamily="18" charset="0"/>
                <a:cs typeface="Times New Roman" pitchFamily="18" charset="0"/>
              </a:rPr>
              <a:t> </a:t>
            </a:r>
            <a:r>
              <a:rPr lang="en-US" sz="3200" b="1" dirty="0" err="1">
                <a:solidFill>
                  <a:srgbClr val="D60093"/>
                </a:solidFill>
                <a:latin typeface="Times New Roman" pitchFamily="18" charset="0"/>
                <a:cs typeface="Times New Roman" pitchFamily="18" charset="0"/>
              </a:rPr>
              <a:t>em</a:t>
            </a:r>
            <a:r>
              <a:rPr lang="en-US" sz="3200" b="1" dirty="0">
                <a:solidFill>
                  <a:srgbClr val="D60093"/>
                </a:solidFill>
                <a:latin typeface="Times New Roman" pitchFamily="18" charset="0"/>
                <a:cs typeface="Times New Roman" pitchFamily="18" charset="0"/>
              </a:rPr>
              <a:t> </a:t>
            </a:r>
            <a:r>
              <a:rPr lang="en-US" sz="3200" b="1" dirty="0" err="1">
                <a:solidFill>
                  <a:srgbClr val="D60093"/>
                </a:solidFill>
                <a:latin typeface="Times New Roman" pitchFamily="18" charset="0"/>
                <a:cs typeface="Times New Roman" pitchFamily="18" charset="0"/>
              </a:rPr>
              <a:t>thấy</a:t>
            </a:r>
            <a:r>
              <a:rPr lang="en-US" sz="3200" b="1" dirty="0">
                <a:solidFill>
                  <a:srgbClr val="D60093"/>
                </a:solidFill>
                <a:latin typeface="Times New Roman" pitchFamily="18" charset="0"/>
                <a:cs typeface="Times New Roman" pitchFamily="18" charset="0"/>
              </a:rPr>
              <a:t> </a:t>
            </a:r>
            <a:r>
              <a:rPr lang="en-US" sz="3200" b="1" dirty="0" err="1">
                <a:solidFill>
                  <a:srgbClr val="D60093"/>
                </a:solidFill>
                <a:latin typeface="Times New Roman" pitchFamily="18" charset="0"/>
                <a:cs typeface="Times New Roman" pitchFamily="18" charset="0"/>
              </a:rPr>
              <a:t>rùng</a:t>
            </a:r>
            <a:r>
              <a:rPr lang="en-US" sz="3200" b="1" dirty="0">
                <a:solidFill>
                  <a:srgbClr val="D60093"/>
                </a:solidFill>
                <a:latin typeface="Times New Roman" pitchFamily="18" charset="0"/>
                <a:cs typeface="Times New Roman" pitchFamily="18" charset="0"/>
              </a:rPr>
              <a:t> </a:t>
            </a:r>
            <a:r>
              <a:rPr lang="en-US" sz="3200" b="1" dirty="0" err="1">
                <a:solidFill>
                  <a:srgbClr val="D60093"/>
                </a:solidFill>
                <a:latin typeface="Times New Roman" pitchFamily="18" charset="0"/>
                <a:cs typeface="Times New Roman" pitchFamily="18" charset="0"/>
              </a:rPr>
              <a:t>mình</a:t>
            </a:r>
            <a:r>
              <a:rPr lang="en-US" sz="3200" b="1" dirty="0">
                <a:solidFill>
                  <a:srgbClr val="D60093"/>
                </a:solidFill>
                <a:latin typeface="Times New Roman" pitchFamily="18" charset="0"/>
                <a:cs typeface="Times New Roman" pitchFamily="18" charset="0"/>
              </a:rPr>
              <a:t> </a:t>
            </a:r>
            <a:r>
              <a:rPr lang="en-US" sz="3200" b="1" dirty="0" err="1">
                <a:solidFill>
                  <a:srgbClr val="D60093"/>
                </a:solidFill>
                <a:latin typeface="Times New Roman" pitchFamily="18" charset="0"/>
                <a:cs typeface="Times New Roman" pitchFamily="18" charset="0"/>
              </a:rPr>
              <a:t>và</a:t>
            </a:r>
            <a:r>
              <a:rPr lang="en-US" sz="3200" b="1" dirty="0">
                <a:solidFill>
                  <a:srgbClr val="D60093"/>
                </a:solidFill>
                <a:latin typeface="Times New Roman" pitchFamily="18" charset="0"/>
                <a:cs typeface="Times New Roman" pitchFamily="18" charset="0"/>
              </a:rPr>
              <a:t> </a:t>
            </a:r>
            <a:r>
              <a:rPr lang="en-US" sz="3200" b="1" dirty="0" err="1">
                <a:solidFill>
                  <a:srgbClr val="D60093"/>
                </a:solidFill>
                <a:latin typeface="Times New Roman" pitchFamily="18" charset="0"/>
                <a:cs typeface="Times New Roman" pitchFamily="18" charset="0"/>
              </a:rPr>
              <a:t>nước</a:t>
            </a:r>
            <a:r>
              <a:rPr lang="en-US" sz="3200" b="1" dirty="0">
                <a:solidFill>
                  <a:srgbClr val="D60093"/>
                </a:solidFill>
                <a:latin typeface="Times New Roman" pitchFamily="18" charset="0"/>
                <a:cs typeface="Times New Roman" pitchFamily="18" charset="0"/>
              </a:rPr>
              <a:t> </a:t>
            </a:r>
            <a:r>
              <a:rPr lang="en-US" sz="3200" b="1" dirty="0" err="1">
                <a:solidFill>
                  <a:srgbClr val="D60093"/>
                </a:solidFill>
                <a:latin typeface="Times New Roman" pitchFamily="18" charset="0"/>
                <a:cs typeface="Times New Roman" pitchFamily="18" charset="0"/>
              </a:rPr>
              <a:t>bọt</a:t>
            </a:r>
            <a:r>
              <a:rPr lang="en-US" sz="3200" b="1" dirty="0">
                <a:solidFill>
                  <a:srgbClr val="D60093"/>
                </a:solidFill>
                <a:latin typeface="Times New Roman" pitchFamily="18" charset="0"/>
                <a:cs typeface="Times New Roman" pitchFamily="18" charset="0"/>
              </a:rPr>
              <a:t> </a:t>
            </a:r>
            <a:r>
              <a:rPr lang="en-US" sz="3200" b="1" dirty="0" err="1">
                <a:solidFill>
                  <a:srgbClr val="D60093"/>
                </a:solidFill>
                <a:latin typeface="Times New Roman" pitchFamily="18" charset="0"/>
                <a:cs typeface="Times New Roman" pitchFamily="18" charset="0"/>
              </a:rPr>
              <a:t>ứa</a:t>
            </a:r>
            <a:r>
              <a:rPr lang="en-US" sz="3200" b="1" dirty="0">
                <a:solidFill>
                  <a:srgbClr val="D60093"/>
                </a:solidFill>
                <a:latin typeface="Times New Roman" pitchFamily="18" charset="0"/>
                <a:cs typeface="Times New Roman" pitchFamily="18" charset="0"/>
              </a:rPr>
              <a:t> </a:t>
            </a:r>
            <a:r>
              <a:rPr lang="en-US" sz="3200" b="1" dirty="0" err="1">
                <a:solidFill>
                  <a:srgbClr val="D60093"/>
                </a:solidFill>
                <a:latin typeface="Times New Roman" pitchFamily="18" charset="0"/>
                <a:cs typeface="Times New Roman" pitchFamily="18" charset="0"/>
              </a:rPr>
              <a:t>ra</a:t>
            </a:r>
            <a:r>
              <a:rPr lang="en-US" sz="3200" b="1" dirty="0">
                <a:solidFill>
                  <a:srgbClr val="D60093"/>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 name="Text Box 10"/>
          <p:cNvSpPr txBox="1">
            <a:spLocks noChangeArrowheads="1"/>
          </p:cNvSpPr>
          <p:nvPr/>
        </p:nvSpPr>
        <p:spPr bwMode="auto">
          <a:xfrm>
            <a:off x="0" y="457200"/>
            <a:ext cx="91440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2800" b="1">
                <a:solidFill>
                  <a:srgbClr val="0000FF"/>
                </a:solidFill>
                <a:latin typeface="Times New Roman" pitchFamily="18" charset="0"/>
                <a:cs typeface="Times New Roman" pitchFamily="18" charset="0"/>
              </a:rPr>
              <a:t>Tự nhiên và xã hội</a:t>
            </a:r>
          </a:p>
        </p:txBody>
      </p:sp>
      <p:sp>
        <p:nvSpPr>
          <p:cNvPr id="16395" name="Text Box 11"/>
          <p:cNvSpPr txBox="1">
            <a:spLocks noChangeArrowheads="1"/>
          </p:cNvSpPr>
          <p:nvPr/>
        </p:nvSpPr>
        <p:spPr bwMode="auto">
          <a:xfrm>
            <a:off x="0" y="914400"/>
            <a:ext cx="91440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2800" b="1">
                <a:solidFill>
                  <a:srgbClr val="FF0000"/>
                </a:solidFill>
                <a:latin typeface="Times New Roman" pitchFamily="18" charset="0"/>
                <a:cs typeface="Times New Roman" pitchFamily="18" charset="0"/>
              </a:rPr>
              <a:t>Tiết 13 : Hoạt động thần kinh (T1)</a:t>
            </a:r>
          </a:p>
        </p:txBody>
      </p:sp>
      <p:sp>
        <p:nvSpPr>
          <p:cNvPr id="16397" name="Text Box 13"/>
          <p:cNvSpPr txBox="1">
            <a:spLocks noChangeArrowheads="1"/>
          </p:cNvSpPr>
          <p:nvPr/>
        </p:nvSpPr>
        <p:spPr bwMode="auto">
          <a:xfrm>
            <a:off x="0" y="1600200"/>
            <a:ext cx="9144000" cy="137318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2800" b="1">
                <a:solidFill>
                  <a:srgbClr val="0000FF"/>
                </a:solidFill>
                <a:latin typeface="Times New Roman" pitchFamily="18" charset="0"/>
                <a:cs typeface="Times New Roman" pitchFamily="18" charset="0"/>
              </a:rPr>
              <a:t>- Khi gặp một kích thích bất ngờ, cơ thể tự động phản ứng rất nhanh. (Ví dụ: Tiếng động mạnh và bất ngờ làm ta giật mình...). Những phản ứng như vậy gọi là </a:t>
            </a:r>
            <a:r>
              <a:rPr lang="en-US" sz="2800" b="1" i="1">
                <a:solidFill>
                  <a:srgbClr val="D60093"/>
                </a:solidFill>
                <a:latin typeface="Times New Roman" pitchFamily="18" charset="0"/>
                <a:cs typeface="Times New Roman" pitchFamily="18" charset="0"/>
              </a:rPr>
              <a:t>phản xạ.</a:t>
            </a:r>
            <a:endParaRPr lang="en-US" sz="2800" b="1">
              <a:solidFill>
                <a:srgbClr val="D60093"/>
              </a:solidFill>
              <a:latin typeface="Times New Roman" pitchFamily="18" charset="0"/>
              <a:cs typeface="Times New Roman" pitchFamily="18" charset="0"/>
            </a:endParaRPr>
          </a:p>
        </p:txBody>
      </p:sp>
      <p:sp>
        <p:nvSpPr>
          <p:cNvPr id="16398" name="Text Box 14"/>
          <p:cNvSpPr txBox="1">
            <a:spLocks noChangeArrowheads="1"/>
          </p:cNvSpPr>
          <p:nvPr/>
        </p:nvSpPr>
        <p:spPr bwMode="auto">
          <a:xfrm>
            <a:off x="0" y="2971800"/>
            <a:ext cx="9144000" cy="9461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2800" b="1">
                <a:solidFill>
                  <a:srgbClr val="0000FF"/>
                </a:solidFill>
                <a:latin typeface="Times New Roman" pitchFamily="18" charset="0"/>
                <a:cs typeface="Times New Roman" pitchFamily="18" charset="0"/>
              </a:rPr>
              <a:t>- </a:t>
            </a:r>
            <a:r>
              <a:rPr lang="en-US" sz="2800" b="1" i="1">
                <a:solidFill>
                  <a:srgbClr val="D60093"/>
                </a:solidFill>
                <a:latin typeface="Times New Roman" pitchFamily="18" charset="0"/>
                <a:cs typeface="Times New Roman" pitchFamily="18" charset="0"/>
              </a:rPr>
              <a:t>Tủy sống</a:t>
            </a:r>
            <a:r>
              <a:rPr lang="en-US" sz="2800" b="1">
                <a:solidFill>
                  <a:srgbClr val="0000FF"/>
                </a:solidFill>
                <a:latin typeface="Times New Roman" pitchFamily="18" charset="0"/>
                <a:cs typeface="Times New Roman" pitchFamily="18" charset="0"/>
              </a:rPr>
              <a:t> là trung ương thần kinh điều khiển hoạt động của phản xạ này.</a:t>
            </a:r>
          </a:p>
        </p:txBody>
      </p:sp>
      <p:sp>
        <p:nvSpPr>
          <p:cNvPr id="16399" name="Rectangle 15"/>
          <p:cNvSpPr>
            <a:spLocks noChangeArrowheads="1"/>
          </p:cNvSpPr>
          <p:nvPr/>
        </p:nvSpPr>
        <p:spPr bwMode="auto">
          <a:xfrm>
            <a:off x="0" y="3962400"/>
            <a:ext cx="9144000" cy="9461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2800" b="1">
                <a:latin typeface="Times New Roman" pitchFamily="18" charset="0"/>
                <a:cs typeface="Times New Roman" pitchFamily="18" charset="0"/>
              </a:rPr>
              <a:t>** Hoạt động cả lớp: </a:t>
            </a:r>
            <a:r>
              <a:rPr lang="en-US" sz="2800" b="1" i="1">
                <a:latin typeface="Times New Roman" pitchFamily="18" charset="0"/>
                <a:cs typeface="Times New Roman" pitchFamily="18" charset="0"/>
              </a:rPr>
              <a:t>Nêu ví dụ về một số phản xạ thường gặp trong đời sống hằng ngày</a:t>
            </a:r>
            <a:r>
              <a:rPr lang="en-US" sz="2800">
                <a:latin typeface="Times New Roman" pitchFamily="18" charset="0"/>
                <a:cs typeface="Times New Roman" pitchFamily="18" charset="0"/>
              </a:rPr>
              <a:t>.</a:t>
            </a:r>
          </a:p>
        </p:txBody>
      </p:sp>
      <p:sp>
        <p:nvSpPr>
          <p:cNvPr id="13" name="Text Box 16"/>
          <p:cNvSpPr txBox="1">
            <a:spLocks noChangeArrowheads="1"/>
          </p:cNvSpPr>
          <p:nvPr/>
        </p:nvSpPr>
        <p:spPr bwMode="auto">
          <a:xfrm>
            <a:off x="381000" y="4800600"/>
            <a:ext cx="6324600" cy="4619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Hắt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khi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ngửi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hạt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tiêu</a:t>
            </a:r>
            <a:r>
              <a:rPr lang="en-US" sz="2400" b="1" dirty="0">
                <a:solidFill>
                  <a:srgbClr val="0000FF"/>
                </a:solidFill>
                <a:latin typeface="Times New Roman" pitchFamily="18" charset="0"/>
                <a:cs typeface="Times New Roman" pitchFamily="18" charset="0"/>
              </a:rPr>
              <a:t>.</a:t>
            </a:r>
          </a:p>
        </p:txBody>
      </p:sp>
      <p:sp>
        <p:nvSpPr>
          <p:cNvPr id="14" name="Text Box 16"/>
          <p:cNvSpPr txBox="1">
            <a:spLocks noChangeArrowheads="1"/>
          </p:cNvSpPr>
          <p:nvPr/>
        </p:nvSpPr>
        <p:spPr bwMode="auto">
          <a:xfrm>
            <a:off x="304800" y="5257800"/>
            <a:ext cx="6324600" cy="4619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Rùng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mình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khi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bị</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lạnh</a:t>
            </a:r>
            <a:r>
              <a:rPr lang="en-US" sz="2400" b="1" dirty="0">
                <a:solidFill>
                  <a:srgbClr val="0000FF"/>
                </a:solidFill>
                <a:latin typeface="Times New Roman" pitchFamily="18" charset="0"/>
                <a:cs typeface="Times New Roman" pitchFamily="18" charset="0"/>
              </a:rPr>
              <a:t>.</a:t>
            </a:r>
          </a:p>
        </p:txBody>
      </p:sp>
      <p:sp>
        <p:nvSpPr>
          <p:cNvPr id="15" name="Text Box 16"/>
          <p:cNvSpPr txBox="1">
            <a:spLocks noChangeArrowheads="1"/>
          </p:cNvSpPr>
          <p:nvPr/>
        </p:nvSpPr>
        <p:spPr bwMode="auto">
          <a:xfrm>
            <a:off x="304800" y="5791200"/>
            <a:ext cx="6324600" cy="4619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Giật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mình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khi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nghe</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mạnh</a:t>
            </a:r>
            <a:r>
              <a:rPr lang="en-US" sz="2400" b="1" dirty="0">
                <a:solidFill>
                  <a:srgbClr val="0000FF"/>
                </a:solidFill>
                <a:latin typeface="Times New Roman" pitchFamily="18" charset="0"/>
                <a:cs typeface="Times New Roman" pitchFamily="18" charset="0"/>
              </a:rPr>
              <a:t> .</a:t>
            </a:r>
          </a:p>
        </p:txBody>
      </p:sp>
      <p:sp>
        <p:nvSpPr>
          <p:cNvPr id="16" name="Text Box 16"/>
          <p:cNvSpPr txBox="1">
            <a:spLocks noChangeArrowheads="1"/>
          </p:cNvSpPr>
          <p:nvPr/>
        </p:nvSpPr>
        <p:spPr bwMode="auto">
          <a:xfrm>
            <a:off x="228600" y="6248400"/>
            <a:ext cx="6324600" cy="4619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400" b="1" dirty="0">
                <a:solidFill>
                  <a:srgbClr val="0000FF"/>
                </a:solidFill>
                <a:latin typeface="Times New Roman" pitchFamily="18" charset="0"/>
                <a:cs typeface="Times New Roman" pitchFamily="18" charset="0"/>
              </a:rPr>
              <a:t>- Con </a:t>
            </a:r>
            <a:r>
              <a:rPr lang="en-US" sz="2400" b="1" dirty="0" err="1">
                <a:solidFill>
                  <a:srgbClr val="0000FF"/>
                </a:solidFill>
                <a:latin typeface="Times New Roman" pitchFamily="18" charset="0"/>
                <a:cs typeface="Times New Roman" pitchFamily="18" charset="0"/>
              </a:rPr>
              <a:t>ruồi</a:t>
            </a:r>
            <a:r>
              <a:rPr lang="en-US" sz="2400" b="1" dirty="0">
                <a:solidFill>
                  <a:srgbClr val="0000FF"/>
                </a:solidFill>
                <a:latin typeface="Times New Roman" pitchFamily="18" charset="0"/>
                <a:cs typeface="Times New Roman" pitchFamily="18" charset="0"/>
              </a:rPr>
              <a:t> bay qua </a:t>
            </a:r>
            <a:r>
              <a:rPr lang="en-US" sz="2400" b="1" dirty="0" err="1">
                <a:solidFill>
                  <a:srgbClr val="0000FF"/>
                </a:solidFill>
                <a:latin typeface="Times New Roman" pitchFamily="18" charset="0"/>
                <a:cs typeface="Times New Roman" pitchFamily="18" charset="0"/>
              </a:rPr>
              <a:t>mắt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em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nhắm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mắt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lại</a:t>
            </a:r>
            <a:r>
              <a:rPr lang="en-US" sz="24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97"/>
                                        </p:tgtEl>
                                        <p:attrNameLst>
                                          <p:attrName>style.visibility</p:attrName>
                                        </p:attrNameLst>
                                      </p:cBhvr>
                                      <p:to>
                                        <p:strVal val="visible"/>
                                      </p:to>
                                    </p:set>
                                    <p:anim calcmode="discrete" valueType="clr">
                                      <p:cBhvr override="childStyle">
                                        <p:cTn id="7" dur="80"/>
                                        <p:tgtEl>
                                          <p:spTgt spid="1639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97"/>
                                        </p:tgtEl>
                                        <p:attrNameLst>
                                          <p:attrName>fillcolor</p:attrName>
                                        </p:attrNameLst>
                                      </p:cBhvr>
                                      <p:tavLst>
                                        <p:tav tm="0">
                                          <p:val>
                                            <p:clrVal>
                                              <a:schemeClr val="accent2"/>
                                            </p:clrVal>
                                          </p:val>
                                        </p:tav>
                                        <p:tav tm="50000">
                                          <p:val>
                                            <p:clrVal>
                                              <a:schemeClr val="hlink"/>
                                            </p:clrVal>
                                          </p:val>
                                        </p:tav>
                                      </p:tavLst>
                                    </p:anim>
                                    <p:set>
                                      <p:cBhvr>
                                        <p:cTn id="9" dur="80"/>
                                        <p:tgtEl>
                                          <p:spTgt spid="1639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6398"/>
                                        </p:tgtEl>
                                        <p:attrNameLst>
                                          <p:attrName>style.visibility</p:attrName>
                                        </p:attrNameLst>
                                      </p:cBhvr>
                                      <p:to>
                                        <p:strVal val="visible"/>
                                      </p:to>
                                    </p:set>
                                    <p:anim calcmode="discrete" valueType="clr">
                                      <p:cBhvr override="childStyle">
                                        <p:cTn id="14" dur="80"/>
                                        <p:tgtEl>
                                          <p:spTgt spid="1639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6398"/>
                                        </p:tgtEl>
                                        <p:attrNameLst>
                                          <p:attrName>fillcolor</p:attrName>
                                        </p:attrNameLst>
                                      </p:cBhvr>
                                      <p:tavLst>
                                        <p:tav tm="0">
                                          <p:val>
                                            <p:clrVal>
                                              <a:schemeClr val="accent2"/>
                                            </p:clrVal>
                                          </p:val>
                                        </p:tav>
                                        <p:tav tm="50000">
                                          <p:val>
                                            <p:clrVal>
                                              <a:schemeClr val="hlink"/>
                                            </p:clrVal>
                                          </p:val>
                                        </p:tav>
                                      </p:tavLst>
                                    </p:anim>
                                    <p:set>
                                      <p:cBhvr>
                                        <p:cTn id="16" dur="80"/>
                                        <p:tgtEl>
                                          <p:spTgt spid="1639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6399"/>
                                        </p:tgtEl>
                                        <p:attrNameLst>
                                          <p:attrName>style.visibility</p:attrName>
                                        </p:attrNameLst>
                                      </p:cBhvr>
                                      <p:to>
                                        <p:strVal val="visible"/>
                                      </p:to>
                                    </p:set>
                                    <p:anim calcmode="discrete" valueType="clr">
                                      <p:cBhvr override="childStyle">
                                        <p:cTn id="21" dur="80"/>
                                        <p:tgtEl>
                                          <p:spTgt spid="1639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6399"/>
                                        </p:tgtEl>
                                        <p:attrNameLst>
                                          <p:attrName>fillcolor</p:attrName>
                                        </p:attrNameLst>
                                      </p:cBhvr>
                                      <p:tavLst>
                                        <p:tav tm="0">
                                          <p:val>
                                            <p:clrVal>
                                              <a:schemeClr val="accent2"/>
                                            </p:clrVal>
                                          </p:val>
                                        </p:tav>
                                        <p:tav tm="50000">
                                          <p:val>
                                            <p:clrVal>
                                              <a:schemeClr val="hlink"/>
                                            </p:clrVal>
                                          </p:val>
                                        </p:tav>
                                      </p:tavLst>
                                    </p:anim>
                                    <p:set>
                                      <p:cBhvr>
                                        <p:cTn id="23" dur="80"/>
                                        <p:tgtEl>
                                          <p:spTgt spid="16399"/>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3"/>
                                        </p:tgtEl>
                                        <p:attrNameLst>
                                          <p:attrName>style.visibility</p:attrName>
                                        </p:attrNameLst>
                                      </p:cBhvr>
                                      <p:to>
                                        <p:strVal val="visible"/>
                                      </p:to>
                                    </p:set>
                                    <p:anim calcmode="discrete" valueType="clr">
                                      <p:cBhvr override="childStyle">
                                        <p:cTn id="28"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3"/>
                                        </p:tgtEl>
                                        <p:attrNameLst>
                                          <p:attrName>fillcolor</p:attrName>
                                        </p:attrNameLst>
                                      </p:cBhvr>
                                      <p:tavLst>
                                        <p:tav tm="0">
                                          <p:val>
                                            <p:clrVal>
                                              <a:schemeClr val="accent2"/>
                                            </p:clrVal>
                                          </p:val>
                                        </p:tav>
                                        <p:tav tm="50000">
                                          <p:val>
                                            <p:clrVal>
                                              <a:schemeClr val="hlink"/>
                                            </p:clrVal>
                                          </p:val>
                                        </p:tav>
                                      </p:tavLst>
                                    </p:anim>
                                    <p:set>
                                      <p:cBhvr>
                                        <p:cTn id="30" dur="80"/>
                                        <p:tgtEl>
                                          <p:spTgt spid="13"/>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4"/>
                                        </p:tgtEl>
                                        <p:attrNameLst>
                                          <p:attrName>style.visibility</p:attrName>
                                        </p:attrNameLst>
                                      </p:cBhvr>
                                      <p:to>
                                        <p:strVal val="visible"/>
                                      </p:to>
                                    </p:set>
                                    <p:anim calcmode="discrete" valueType="clr">
                                      <p:cBhvr override="childStyle">
                                        <p:cTn id="35"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4"/>
                                        </p:tgtEl>
                                        <p:attrNameLst>
                                          <p:attrName>fillcolor</p:attrName>
                                        </p:attrNameLst>
                                      </p:cBhvr>
                                      <p:tavLst>
                                        <p:tav tm="0">
                                          <p:val>
                                            <p:clrVal>
                                              <a:schemeClr val="accent2"/>
                                            </p:clrVal>
                                          </p:val>
                                        </p:tav>
                                        <p:tav tm="50000">
                                          <p:val>
                                            <p:clrVal>
                                              <a:schemeClr val="hlink"/>
                                            </p:clrVal>
                                          </p:val>
                                        </p:tav>
                                      </p:tavLst>
                                    </p:anim>
                                    <p:set>
                                      <p:cBhvr>
                                        <p:cTn id="37" dur="80"/>
                                        <p:tgtEl>
                                          <p:spTgt spid="14"/>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5"/>
                                        </p:tgtEl>
                                        <p:attrNameLst>
                                          <p:attrName>style.visibility</p:attrName>
                                        </p:attrNameLst>
                                      </p:cBhvr>
                                      <p:to>
                                        <p:strVal val="visible"/>
                                      </p:to>
                                    </p:set>
                                    <p:anim calcmode="discrete" valueType="clr">
                                      <p:cBhvr override="childStyle">
                                        <p:cTn id="42"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5"/>
                                        </p:tgtEl>
                                        <p:attrNameLst>
                                          <p:attrName>fillcolor</p:attrName>
                                        </p:attrNameLst>
                                      </p:cBhvr>
                                      <p:tavLst>
                                        <p:tav tm="0">
                                          <p:val>
                                            <p:clrVal>
                                              <a:schemeClr val="accent2"/>
                                            </p:clrVal>
                                          </p:val>
                                        </p:tav>
                                        <p:tav tm="50000">
                                          <p:val>
                                            <p:clrVal>
                                              <a:schemeClr val="hlink"/>
                                            </p:clrVal>
                                          </p:val>
                                        </p:tav>
                                      </p:tavLst>
                                    </p:anim>
                                    <p:set>
                                      <p:cBhvr>
                                        <p:cTn id="44" dur="80"/>
                                        <p:tgtEl>
                                          <p:spTgt spid="15"/>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6"/>
                                        </p:tgtEl>
                                        <p:attrNameLst>
                                          <p:attrName>style.visibility</p:attrName>
                                        </p:attrNameLst>
                                      </p:cBhvr>
                                      <p:to>
                                        <p:strVal val="visible"/>
                                      </p:to>
                                    </p:set>
                                    <p:anim calcmode="discrete" valueType="clr">
                                      <p:cBhvr override="childStyle">
                                        <p:cTn id="49"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6"/>
                                        </p:tgtEl>
                                        <p:attrNameLst>
                                          <p:attrName>fillcolor</p:attrName>
                                        </p:attrNameLst>
                                      </p:cBhvr>
                                      <p:tavLst>
                                        <p:tav tm="0">
                                          <p:val>
                                            <p:clrVal>
                                              <a:schemeClr val="accent2"/>
                                            </p:clrVal>
                                          </p:val>
                                        </p:tav>
                                        <p:tav tm="50000">
                                          <p:val>
                                            <p:clrVal>
                                              <a:schemeClr val="hlink"/>
                                            </p:clrVal>
                                          </p:val>
                                        </p:tav>
                                      </p:tavLst>
                                    </p:anim>
                                    <p:set>
                                      <p:cBhvr>
                                        <p:cTn id="51"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7" grpId="0"/>
      <p:bldP spid="16398" grpId="0"/>
      <p:bldP spid="16399"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96" name="Rectangle 12"/>
          <p:cNvSpPr>
            <a:spLocks noChangeArrowheads="1"/>
          </p:cNvSpPr>
          <p:nvPr/>
        </p:nvSpPr>
        <p:spPr bwMode="auto">
          <a:xfrm>
            <a:off x="0" y="2362200"/>
            <a:ext cx="4191000" cy="519113"/>
          </a:xfrm>
          <a:prstGeom prst="rect">
            <a:avLst/>
          </a:prstGeom>
          <a:noFill/>
          <a:ln w="9525">
            <a:noFill/>
            <a:miter lim="800000"/>
            <a:headEnd/>
            <a:tailEnd/>
          </a:ln>
        </p:spPr>
        <p:txBody>
          <a:bodyPr>
            <a:spAutoFit/>
          </a:bodyPr>
          <a:lstStyle/>
          <a:p>
            <a:r>
              <a:rPr lang="en-US" sz="2800" b="1">
                <a:solidFill>
                  <a:srgbClr val="D60093"/>
                </a:solidFill>
                <a:latin typeface="Times New Roman" pitchFamily="18" charset="0"/>
                <a:cs typeface="Times New Roman" pitchFamily="18" charset="0"/>
              </a:rPr>
              <a:t>* Quan sát hình 2 SGK</a:t>
            </a:r>
          </a:p>
        </p:txBody>
      </p:sp>
      <p:pic>
        <p:nvPicPr>
          <p:cNvPr id="297997" name="Picture 13" descr="Hình ảnh080"/>
          <p:cNvPicPr>
            <a:picLocks noChangeAspect="1" noChangeArrowheads="1"/>
          </p:cNvPicPr>
          <p:nvPr/>
        </p:nvPicPr>
        <p:blipFill>
          <a:blip r:embed="rId3"/>
          <a:srcRect/>
          <a:stretch>
            <a:fillRect/>
          </a:stretch>
        </p:blipFill>
        <p:spPr bwMode="auto">
          <a:xfrm>
            <a:off x="4648200" y="2209800"/>
            <a:ext cx="4495800" cy="4648200"/>
          </a:xfrm>
          <a:prstGeom prst="rect">
            <a:avLst/>
          </a:prstGeom>
          <a:noFill/>
          <a:ln w="9525">
            <a:noFill/>
            <a:miter lim="800000"/>
            <a:headEnd/>
            <a:tailEnd/>
          </a:ln>
        </p:spPr>
      </p:pic>
      <p:sp>
        <p:nvSpPr>
          <p:cNvPr id="16388" name="Text Box 14"/>
          <p:cNvSpPr txBox="1">
            <a:spLocks noChangeArrowheads="1"/>
          </p:cNvSpPr>
          <p:nvPr/>
        </p:nvSpPr>
        <p:spPr bwMode="auto">
          <a:xfrm>
            <a:off x="2438400" y="6553200"/>
            <a:ext cx="457200" cy="366713"/>
          </a:xfrm>
          <a:prstGeom prst="rect">
            <a:avLst/>
          </a:prstGeom>
          <a:noFill/>
          <a:ln w="9525">
            <a:noFill/>
            <a:miter lim="800000"/>
            <a:headEnd/>
            <a:tailEnd/>
          </a:ln>
        </p:spPr>
        <p:txBody>
          <a:bodyPr>
            <a:spAutoFit/>
          </a:bodyPr>
          <a:lstStyle/>
          <a:p>
            <a:pPr>
              <a:spcBef>
                <a:spcPct val="50000"/>
              </a:spcBef>
            </a:pPr>
            <a:endParaRPr lang="vi-VN"/>
          </a:p>
        </p:txBody>
      </p:sp>
      <p:sp>
        <p:nvSpPr>
          <p:cNvPr id="16389" name="Text Box 15"/>
          <p:cNvSpPr txBox="1">
            <a:spLocks noChangeArrowheads="1"/>
          </p:cNvSpPr>
          <p:nvPr/>
        </p:nvSpPr>
        <p:spPr bwMode="auto">
          <a:xfrm>
            <a:off x="1371600" y="5029200"/>
            <a:ext cx="533400" cy="366713"/>
          </a:xfrm>
          <a:prstGeom prst="rect">
            <a:avLst/>
          </a:prstGeom>
          <a:noFill/>
          <a:ln w="9525">
            <a:noFill/>
            <a:miter lim="800000"/>
            <a:headEnd/>
            <a:tailEnd/>
          </a:ln>
        </p:spPr>
        <p:txBody>
          <a:bodyPr>
            <a:spAutoFit/>
          </a:bodyPr>
          <a:lstStyle/>
          <a:p>
            <a:pPr>
              <a:spcBef>
                <a:spcPct val="50000"/>
              </a:spcBef>
            </a:pPr>
            <a:endParaRPr lang="vi-VN"/>
          </a:p>
        </p:txBody>
      </p:sp>
      <p:sp>
        <p:nvSpPr>
          <p:cNvPr id="16390" name="Text Box 16"/>
          <p:cNvSpPr txBox="1">
            <a:spLocks noChangeArrowheads="1"/>
          </p:cNvSpPr>
          <p:nvPr/>
        </p:nvSpPr>
        <p:spPr bwMode="auto">
          <a:xfrm>
            <a:off x="4724400" y="6172200"/>
            <a:ext cx="609600" cy="457200"/>
          </a:xfrm>
          <a:prstGeom prst="rect">
            <a:avLst/>
          </a:prstGeom>
          <a:noFill/>
          <a:ln w="9525">
            <a:noFill/>
            <a:miter lim="800000"/>
            <a:headEnd/>
            <a:tailEnd/>
          </a:ln>
        </p:spPr>
        <p:txBody>
          <a:bodyPr>
            <a:spAutoFit/>
          </a:bodyPr>
          <a:lstStyle/>
          <a:p>
            <a:pPr>
              <a:spcBef>
                <a:spcPct val="50000"/>
              </a:spcBef>
            </a:pPr>
            <a:r>
              <a:rPr lang="en-US" sz="2400" b="1"/>
              <a:t>2</a:t>
            </a:r>
          </a:p>
        </p:txBody>
      </p:sp>
      <p:sp>
        <p:nvSpPr>
          <p:cNvPr id="19469" name="Text Box 13"/>
          <p:cNvSpPr txBox="1">
            <a:spLocks noChangeArrowheads="1"/>
          </p:cNvSpPr>
          <p:nvPr/>
        </p:nvSpPr>
        <p:spPr bwMode="auto">
          <a:xfrm>
            <a:off x="0" y="1600200"/>
            <a:ext cx="91440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800" b="1">
                <a:solidFill>
                  <a:srgbClr val="0000FF"/>
                </a:solidFill>
                <a:latin typeface="Times New Roman" pitchFamily="18" charset="0"/>
                <a:cs typeface="Times New Roman" pitchFamily="18" charset="0"/>
              </a:rPr>
              <a:t>2. Hoạt động 2: Thực hành thử phản xạ đầu gối.</a:t>
            </a:r>
            <a:endParaRPr lang="en-US" sz="2800" b="1">
              <a:latin typeface="Times New Roman" pitchFamily="18" charset="0"/>
              <a:cs typeface="Times New Roman" pitchFamily="18" charset="0"/>
            </a:endParaRPr>
          </a:p>
        </p:txBody>
      </p:sp>
      <p:sp>
        <p:nvSpPr>
          <p:cNvPr id="19470" name="Text Box 14"/>
          <p:cNvSpPr txBox="1">
            <a:spLocks noChangeArrowheads="1"/>
          </p:cNvSpPr>
          <p:nvPr/>
        </p:nvSpPr>
        <p:spPr bwMode="auto">
          <a:xfrm>
            <a:off x="0" y="3048000"/>
            <a:ext cx="4572000" cy="137318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800" b="1">
                <a:solidFill>
                  <a:srgbClr val="0000FF"/>
                </a:solidFill>
                <a:latin typeface="Times New Roman" pitchFamily="18" charset="0"/>
                <a:cs typeface="Times New Roman" pitchFamily="18" charset="0"/>
              </a:rPr>
              <a:t>- Em đã tác động như thế nào vào đầu gối chân của bạn?</a:t>
            </a:r>
          </a:p>
        </p:txBody>
      </p:sp>
      <p:sp>
        <p:nvSpPr>
          <p:cNvPr id="19471" name="Text Box 15"/>
          <p:cNvSpPr txBox="1">
            <a:spLocks noChangeArrowheads="1"/>
          </p:cNvSpPr>
          <p:nvPr/>
        </p:nvSpPr>
        <p:spPr bwMode="auto">
          <a:xfrm>
            <a:off x="0" y="4419600"/>
            <a:ext cx="4495800" cy="9461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800" b="1">
                <a:solidFill>
                  <a:srgbClr val="0000FF"/>
                </a:solidFill>
                <a:latin typeface="Times New Roman" pitchFamily="18" charset="0"/>
                <a:cs typeface="Times New Roman" pitchFamily="18" charset="0"/>
              </a:rPr>
              <a:t>- Phản ứng của chân bạn như thế nào?</a:t>
            </a:r>
          </a:p>
        </p:txBody>
      </p:sp>
      <p:sp>
        <p:nvSpPr>
          <p:cNvPr id="19472" name="Text Box 16"/>
          <p:cNvSpPr txBox="1">
            <a:spLocks noChangeArrowheads="1"/>
          </p:cNvSpPr>
          <p:nvPr/>
        </p:nvSpPr>
        <p:spPr bwMode="auto">
          <a:xfrm>
            <a:off x="0" y="5638800"/>
            <a:ext cx="4267200" cy="9461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800" b="1">
                <a:solidFill>
                  <a:srgbClr val="0000FF"/>
                </a:solidFill>
                <a:latin typeface="Times New Roman" pitchFamily="18" charset="0"/>
                <a:cs typeface="Times New Roman" pitchFamily="18" charset="0"/>
              </a:rPr>
              <a:t>- Do đâu mà chân bạn phản ứng như thế?</a:t>
            </a:r>
          </a:p>
        </p:txBody>
      </p:sp>
      <p:sp>
        <p:nvSpPr>
          <p:cNvPr id="19474" name="Text Box 18"/>
          <p:cNvSpPr txBox="1">
            <a:spLocks noChangeArrowheads="1"/>
          </p:cNvSpPr>
          <p:nvPr/>
        </p:nvSpPr>
        <p:spPr bwMode="auto">
          <a:xfrm>
            <a:off x="0" y="457200"/>
            <a:ext cx="91440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2800" b="1">
                <a:solidFill>
                  <a:srgbClr val="0000FF"/>
                </a:solidFill>
                <a:latin typeface="Times New Roman" pitchFamily="18" charset="0"/>
                <a:cs typeface="Times New Roman" pitchFamily="18" charset="0"/>
              </a:rPr>
              <a:t>Tự nhiên và xã hội</a:t>
            </a:r>
          </a:p>
        </p:txBody>
      </p:sp>
      <p:sp>
        <p:nvSpPr>
          <p:cNvPr id="19475" name="Text Box 19"/>
          <p:cNvSpPr txBox="1">
            <a:spLocks noChangeArrowheads="1"/>
          </p:cNvSpPr>
          <p:nvPr/>
        </p:nvSpPr>
        <p:spPr bwMode="auto">
          <a:xfrm>
            <a:off x="0" y="914400"/>
            <a:ext cx="91440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2800" b="1">
                <a:solidFill>
                  <a:srgbClr val="FF0000"/>
                </a:solidFill>
                <a:latin typeface="Times New Roman" pitchFamily="18" charset="0"/>
                <a:cs typeface="Times New Roman" pitchFamily="18" charset="0"/>
              </a:rPr>
              <a:t>Tiết 13 : Hoạt động thần kinh (T1)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69"/>
                                        </p:tgtEl>
                                        <p:attrNameLst>
                                          <p:attrName>style.visibility</p:attrName>
                                        </p:attrNameLst>
                                      </p:cBhvr>
                                      <p:to>
                                        <p:strVal val="visible"/>
                                      </p:to>
                                    </p:set>
                                    <p:anim calcmode="discrete" valueType="clr">
                                      <p:cBhvr override="childStyle">
                                        <p:cTn id="7" dur="80"/>
                                        <p:tgtEl>
                                          <p:spTgt spid="1946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69"/>
                                        </p:tgtEl>
                                        <p:attrNameLst>
                                          <p:attrName>fillcolor</p:attrName>
                                        </p:attrNameLst>
                                      </p:cBhvr>
                                      <p:tavLst>
                                        <p:tav tm="0">
                                          <p:val>
                                            <p:clrVal>
                                              <a:schemeClr val="accent2"/>
                                            </p:clrVal>
                                          </p:val>
                                        </p:tav>
                                        <p:tav tm="50000">
                                          <p:val>
                                            <p:clrVal>
                                              <a:schemeClr val="hlink"/>
                                            </p:clrVal>
                                          </p:val>
                                        </p:tav>
                                      </p:tavLst>
                                    </p:anim>
                                    <p:set>
                                      <p:cBhvr>
                                        <p:cTn id="9" dur="80"/>
                                        <p:tgtEl>
                                          <p:spTgt spid="1946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97996"/>
                                        </p:tgtEl>
                                        <p:attrNameLst>
                                          <p:attrName>style.visibility</p:attrName>
                                        </p:attrNameLst>
                                      </p:cBhvr>
                                      <p:to>
                                        <p:strVal val="visible"/>
                                      </p:to>
                                    </p:set>
                                    <p:anim calcmode="lin" valueType="num">
                                      <p:cBhvr additive="base">
                                        <p:cTn id="14" dur="500" fill="hold"/>
                                        <p:tgtEl>
                                          <p:spTgt spid="297996"/>
                                        </p:tgtEl>
                                        <p:attrNameLst>
                                          <p:attrName>ppt_x</p:attrName>
                                        </p:attrNameLst>
                                      </p:cBhvr>
                                      <p:tavLst>
                                        <p:tav tm="0">
                                          <p:val>
                                            <p:strVal val="#ppt_x"/>
                                          </p:val>
                                        </p:tav>
                                        <p:tav tm="100000">
                                          <p:val>
                                            <p:strVal val="#ppt_x"/>
                                          </p:val>
                                        </p:tav>
                                      </p:tavLst>
                                    </p:anim>
                                    <p:anim calcmode="lin" valueType="num">
                                      <p:cBhvr additive="base">
                                        <p:cTn id="15" dur="500" fill="hold"/>
                                        <p:tgtEl>
                                          <p:spTgt spid="297996"/>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97997"/>
                                        </p:tgtEl>
                                        <p:attrNameLst>
                                          <p:attrName>style.visibility</p:attrName>
                                        </p:attrNameLst>
                                      </p:cBhvr>
                                      <p:to>
                                        <p:strVal val="visible"/>
                                      </p:to>
                                    </p:set>
                                    <p:anim calcmode="lin" valueType="num">
                                      <p:cBhvr additive="base">
                                        <p:cTn id="18" dur="500" fill="hold"/>
                                        <p:tgtEl>
                                          <p:spTgt spid="297997"/>
                                        </p:tgtEl>
                                        <p:attrNameLst>
                                          <p:attrName>ppt_x</p:attrName>
                                        </p:attrNameLst>
                                      </p:cBhvr>
                                      <p:tavLst>
                                        <p:tav tm="0">
                                          <p:val>
                                            <p:strVal val="#ppt_x"/>
                                          </p:val>
                                        </p:tav>
                                        <p:tav tm="100000">
                                          <p:val>
                                            <p:strVal val="#ppt_x"/>
                                          </p:val>
                                        </p:tav>
                                      </p:tavLst>
                                    </p:anim>
                                    <p:anim calcmode="lin" valueType="num">
                                      <p:cBhvr additive="base">
                                        <p:cTn id="19" dur="500" fill="hold"/>
                                        <p:tgtEl>
                                          <p:spTgt spid="29799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9470"/>
                                        </p:tgtEl>
                                        <p:attrNameLst>
                                          <p:attrName>style.visibility</p:attrName>
                                        </p:attrNameLst>
                                      </p:cBhvr>
                                      <p:to>
                                        <p:strVal val="visible"/>
                                      </p:to>
                                    </p:set>
                                    <p:anim calcmode="discrete" valueType="clr">
                                      <p:cBhvr override="childStyle">
                                        <p:cTn id="24" dur="80"/>
                                        <p:tgtEl>
                                          <p:spTgt spid="19470"/>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9470"/>
                                        </p:tgtEl>
                                        <p:attrNameLst>
                                          <p:attrName>fillcolor</p:attrName>
                                        </p:attrNameLst>
                                      </p:cBhvr>
                                      <p:tavLst>
                                        <p:tav tm="0">
                                          <p:val>
                                            <p:clrVal>
                                              <a:schemeClr val="accent2"/>
                                            </p:clrVal>
                                          </p:val>
                                        </p:tav>
                                        <p:tav tm="50000">
                                          <p:val>
                                            <p:clrVal>
                                              <a:schemeClr val="hlink"/>
                                            </p:clrVal>
                                          </p:val>
                                        </p:tav>
                                      </p:tavLst>
                                    </p:anim>
                                    <p:set>
                                      <p:cBhvr>
                                        <p:cTn id="26" dur="80"/>
                                        <p:tgtEl>
                                          <p:spTgt spid="19470"/>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9471"/>
                                        </p:tgtEl>
                                        <p:attrNameLst>
                                          <p:attrName>style.visibility</p:attrName>
                                        </p:attrNameLst>
                                      </p:cBhvr>
                                      <p:to>
                                        <p:strVal val="visible"/>
                                      </p:to>
                                    </p:set>
                                    <p:anim calcmode="discrete" valueType="clr">
                                      <p:cBhvr override="childStyle">
                                        <p:cTn id="31" dur="80"/>
                                        <p:tgtEl>
                                          <p:spTgt spid="19471"/>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9471"/>
                                        </p:tgtEl>
                                        <p:attrNameLst>
                                          <p:attrName>fillcolor</p:attrName>
                                        </p:attrNameLst>
                                      </p:cBhvr>
                                      <p:tavLst>
                                        <p:tav tm="0">
                                          <p:val>
                                            <p:clrVal>
                                              <a:schemeClr val="accent2"/>
                                            </p:clrVal>
                                          </p:val>
                                        </p:tav>
                                        <p:tav tm="50000">
                                          <p:val>
                                            <p:clrVal>
                                              <a:schemeClr val="hlink"/>
                                            </p:clrVal>
                                          </p:val>
                                        </p:tav>
                                      </p:tavLst>
                                    </p:anim>
                                    <p:set>
                                      <p:cBhvr>
                                        <p:cTn id="33" dur="80"/>
                                        <p:tgtEl>
                                          <p:spTgt spid="19471"/>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19472"/>
                                        </p:tgtEl>
                                        <p:attrNameLst>
                                          <p:attrName>style.visibility</p:attrName>
                                        </p:attrNameLst>
                                      </p:cBhvr>
                                      <p:to>
                                        <p:strVal val="visible"/>
                                      </p:to>
                                    </p:set>
                                    <p:anim calcmode="discrete" valueType="clr">
                                      <p:cBhvr override="childStyle">
                                        <p:cTn id="38" dur="80"/>
                                        <p:tgtEl>
                                          <p:spTgt spid="19472"/>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9472"/>
                                        </p:tgtEl>
                                        <p:attrNameLst>
                                          <p:attrName>fillcolor</p:attrName>
                                        </p:attrNameLst>
                                      </p:cBhvr>
                                      <p:tavLst>
                                        <p:tav tm="0">
                                          <p:val>
                                            <p:clrVal>
                                              <a:schemeClr val="accent2"/>
                                            </p:clrVal>
                                          </p:val>
                                        </p:tav>
                                        <p:tav tm="50000">
                                          <p:val>
                                            <p:clrVal>
                                              <a:schemeClr val="hlink"/>
                                            </p:clrVal>
                                          </p:val>
                                        </p:tav>
                                      </p:tavLst>
                                    </p:anim>
                                    <p:set>
                                      <p:cBhvr>
                                        <p:cTn id="40" dur="80"/>
                                        <p:tgtEl>
                                          <p:spTgt spid="1947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96" grpId="0"/>
      <p:bldP spid="19469" grpId="0"/>
      <p:bldP spid="19470" grpId="0"/>
      <p:bldP spid="19471" grpId="0"/>
      <p:bldP spid="19472"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2258224"/>
  <p:tag name="VIOLETTITLE" val="Bài 13. Hoạt động thần kinh"/>
  <p:tag name="VIOLETLESSON" val="13"/>
  <p:tag name="VIOLETCATID" val="2219"/>
  <p:tag name="VIOLETSUBJECT" val="Tự nhiên và Xã hội 3"/>
  <p:tag name="VIOLETAUTHORID" val="11890505"/>
  <p:tag name="VIOLETAUTHORNAME" val="đinh thị ngọc trâm"/>
  <p:tag name="VIOLETAUTHORAVATAR" val="no_avatar.jpg"/>
  <p:tag name="VIOLETAUTHORADDRESS" val=" - "/>
  <p:tag name="VIOLETDATE" val="2018-01-23 07:31:57"/>
  <p:tag name="VIOLETHIT" val="183"/>
  <p:tag name="VIOLETLIKE" val="0"/>
  <p:tag name="MMPROD_NEXTUNIQUEID" val="10010"/>
  <p:tag name="MMPROD_UIDATA" val="&lt;database version=&quot;7.0&quot;&gt;&lt;object type=&quot;1&quot; unique_id=&quot;10001&quot;&gt;&lt;object type=&quot;2&quot; unique_id=&quot;10114&quot;&gt;&lt;object type=&quot;3&quot; unique_id=&quot;10115&quot;&gt;&lt;property id=&quot;20148&quot; value=&quot;5&quot;/&gt;&lt;property id=&quot;20300&quot; value=&quot;Slide 1&quot;/&gt;&lt;property id=&quot;20307&quot; value=&quot;298&quot;/&gt;&lt;/object&gt;&lt;object type=&quot;3&quot; unique_id=&quot;10116&quot;&gt;&lt;property id=&quot;20148&quot; value=&quot;5&quot;/&gt;&lt;property id=&quot;20300&quot; value=&quot;Slide 2&quot;/&gt;&lt;property id=&quot;20307&quot; value=&quot;285&quot;/&gt;&lt;/object&gt;&lt;object type=&quot;3&quot; unique_id=&quot;10117&quot;&gt;&lt;property id=&quot;20148&quot; value=&quot;5&quot;/&gt;&lt;property id=&quot;20300&quot; value=&quot;Slide 3&quot;/&gt;&lt;property id=&quot;20307&quot; value=&quot;300&quot;/&gt;&lt;/object&gt;&lt;object type=&quot;3&quot; unique_id=&quot;10118&quot;&gt;&lt;property id=&quot;20148&quot; value=&quot;5&quot;/&gt;&lt;property id=&quot;20300&quot; value=&quot;Slide 4&quot;/&gt;&lt;property id=&quot;20307&quot; value=&quot;286&quot;/&gt;&lt;/object&gt;&lt;object type=&quot;3&quot; unique_id=&quot;10119&quot;&gt;&lt;property id=&quot;20148&quot; value=&quot;5&quot;/&gt;&lt;property id=&quot;20300&quot; value=&quot;Slide 5&quot;/&gt;&lt;property id=&quot;20307&quot; value=&quot;277&quot;/&gt;&lt;/object&gt;&lt;object type=&quot;3&quot; unique_id=&quot;10120&quot;&gt;&lt;property id=&quot;20148&quot; value=&quot;5&quot;/&gt;&lt;property id=&quot;20300&quot; value=&quot;Slide 6&quot;/&gt;&lt;property id=&quot;20307&quot; value=&quot;301&quot;/&gt;&lt;/object&gt;&lt;object type=&quot;3&quot; unique_id=&quot;10121&quot;&gt;&lt;property id=&quot;20148&quot; value=&quot;5&quot;/&gt;&lt;property id=&quot;20300&quot; value=&quot;Slide 7&quot;/&gt;&lt;property id=&quot;20307&quot; value=&quot;305&quot;/&gt;&lt;/object&gt;&lt;object type=&quot;3&quot; unique_id=&quot;10122&quot;&gt;&lt;property id=&quot;20148&quot; value=&quot;5&quot;/&gt;&lt;property id=&quot;20300&quot; value=&quot;Slide 8&quot;/&gt;&lt;property id=&quot;20307&quot; value=&quot;290&quot;/&gt;&lt;/object&gt;&lt;object type=&quot;3&quot; unique_id=&quot;10123&quot;&gt;&lt;property id=&quot;20148&quot; value=&quot;5&quot;/&gt;&lt;property id=&quot;20300&quot; value=&quot;Slide 9&quot;/&gt;&lt;property id=&quot;20307&quot; value=&quot;280&quot;/&gt;&lt;/object&gt;&lt;object type=&quot;3&quot; unique_id=&quot;10124&quot;&gt;&lt;property id=&quot;20148&quot; value=&quot;5&quot;/&gt;&lt;property id=&quot;20300&quot; value=&quot;Slide 10&quot;/&gt;&lt;property id=&quot;20307&quot; value=&quot;270&quot;/&gt;&lt;/object&gt;&lt;object type=&quot;3&quot; unique_id=&quot;10125&quot;&gt;&lt;property id=&quot;20148&quot; value=&quot;5&quot;/&gt;&lt;property id=&quot;20300&quot; value=&quot;Slide 11&quot;/&gt;&lt;property id=&quot;20307&quot; value=&quot;302&quot;/&gt;&lt;/object&gt;&lt;object type=&quot;3&quot; unique_id=&quot;10126&quot;&gt;&lt;property id=&quot;20148&quot; value=&quot;5&quot;/&gt;&lt;property id=&quot;20300&quot; value=&quot;Slide 12&quot;/&gt;&lt;property id=&quot;20307&quot; value=&quot;303&quot;/&gt;&lt;/object&gt;&lt;object type=&quot;3&quot; unique_id=&quot;10127&quot;&gt;&lt;property id=&quot;20148&quot; value=&quot;5&quot;/&gt;&lt;property id=&quot;20300&quot; value=&quot;Slide 13&quot;/&gt;&lt;property id=&quot;20307&quot; value=&quot;297&quot;/&gt;&lt;/object&gt;&lt;object type=&quot;3&quot; unique_id=&quot;10128&quot;&gt;&lt;property id=&quot;20148&quot; value=&quot;5&quot;/&gt;&lt;property id=&quot;20300&quot; value=&quot;Slide 14&quot;/&gt;&lt;property id=&quot;20307&quot; value=&quot;304&quot;/&gt;&lt;/object&gt;&lt;/object&gt;&lt;object type=&quot;8&quot; unique_id=&quot;10144&quot;&gt;&lt;/object&gt;&lt;/object&gt;&lt;/database&gt;"/>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2072</TotalTime>
  <Words>995</Words>
  <Application>Microsoft Office PowerPoint</Application>
  <PresentationFormat>On-screen Show (4:3)</PresentationFormat>
  <Paragraphs>87</Paragraphs>
  <Slides>14</Slides>
  <Notes>8</Notes>
  <HiddenSlides>1</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Office Theme</vt:lpstr>
      <vt:lpstr>Flow</vt:lpstr>
      <vt:lpstr>Equity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IBM661FX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Huyen_Kt</dc:creator>
  <cp:lastModifiedBy>AutoBVT</cp:lastModifiedBy>
  <cp:revision>154</cp:revision>
  <dcterms:created xsi:type="dcterms:W3CDTF">2007-10-24T11:01:16Z</dcterms:created>
  <dcterms:modified xsi:type="dcterms:W3CDTF">2018-10-09T05:09:13Z</dcterms:modified>
</cp:coreProperties>
</file>